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3"/>
  </p:sldMasterIdLst>
  <p:notesMasterIdLst>
    <p:notesMasterId r:id="rId4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5143500" type="screen16x9"/>
  <p:notesSz cx="6858000" cy="9144000"/>
  <p:embeddedFontLst>
    <p:embeddedFont>
      <p:font typeface="Helvetica Neue" panose="020B0604020202020204" charset="0"/>
      <p:regular r:id="rId44"/>
      <p:bold r:id="rId45"/>
      <p:italic r:id="rId46"/>
      <p:boldItalic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Montserrat Light" panose="00000400000000000000" pitchFamily="2" charset="0"/>
      <p:regular r:id="rId52"/>
      <p:bold r:id="rId53"/>
      <p:italic r:id="rId54"/>
      <p:boldItalic r:id="rId55"/>
    </p:embeddedFont>
    <p:embeddedFont>
      <p:font typeface="Montserrat Medium" panose="00000600000000000000" pitchFamily="2" charset="0"/>
      <p:regular r:id="rId56"/>
      <p:bold r:id="rId57"/>
      <p:italic r:id="rId58"/>
      <p:boldItalic r:id="rId59"/>
    </p:embeddedFont>
    <p:embeddedFont>
      <p:font typeface="Montserrat SemiBold" panose="00000700000000000000" pitchFamily="2" charset="0"/>
      <p:regular r:id="rId60"/>
      <p:bold r:id="rId61"/>
      <p:italic r:id="rId62"/>
      <p:boldItalic r:id="rId63"/>
    </p:embeddedFont>
    <p:embeddedFont>
      <p:font typeface="Montserrat Thin" panose="00000300000000000000" pitchFamily="2" charset="0"/>
      <p:regular r:id="rId64"/>
      <p:bold r:id="rId65"/>
      <p:italic r:id="rId66"/>
      <p:boldItalic r:id="rId67"/>
    </p:embeddedFont>
    <p:embeddedFont>
      <p:font typeface="Roboto" panose="02000000000000000000" pitchFamily="2" charset="0"/>
      <p:regular r:id="rId68"/>
      <p:bold r:id="rId69"/>
      <p:italic r:id="rId70"/>
      <p:boldItalic r:id="rId71"/>
    </p:embeddedFont>
    <p:embeddedFont>
      <p:font typeface="Roboto Black" panose="02000000000000000000" pitchFamily="2" charset="0"/>
      <p:bold r:id="rId72"/>
      <p:italic r:id="rId73"/>
      <p:boldItalic r:id="rId74"/>
    </p:embeddedFont>
    <p:embeddedFont>
      <p:font typeface="Roboto Condensed" panose="02000000000000000000" pitchFamily="2" charset="0"/>
      <p:regular r:id="rId75"/>
      <p:bold r:id="rId76"/>
      <p:italic r:id="rId77"/>
      <p:boldItalic r:id="rId78"/>
    </p:embeddedFont>
    <p:embeddedFont>
      <p:font typeface="Roboto Medium" panose="02000000000000000000" pitchFamily="2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AAE47-4786-8647-EF9E-E8F4C9E88C5C}" v="23" dt="2023-12-15T19:02:40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74" Type="http://schemas.openxmlformats.org/officeDocument/2006/relationships/font" Target="fonts/font31.fntdata"/><Relationship Id="rId79" Type="http://schemas.openxmlformats.org/officeDocument/2006/relationships/font" Target="fonts/font36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font" Target="fonts/font34.fntdata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80" Type="http://schemas.openxmlformats.org/officeDocument/2006/relationships/font" Target="fonts/font37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font" Target="fonts/font35.fntdata"/><Relationship Id="rId81" Type="http://schemas.openxmlformats.org/officeDocument/2006/relationships/font" Target="fonts/font38.fntdata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font" Target="fonts/font33.fntdata"/><Relationship Id="rId7" Type="http://schemas.openxmlformats.org/officeDocument/2006/relationships/slide" Target="slides/slide4.xml"/><Relationship Id="rId71" Type="http://schemas.openxmlformats.org/officeDocument/2006/relationships/font" Target="fonts/font2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66" Type="http://schemas.openxmlformats.org/officeDocument/2006/relationships/font" Target="fonts/font23.fntdata"/><Relationship Id="rId87" Type="http://schemas.microsoft.com/office/2015/10/relationships/revisionInfo" Target="revisionInfo.xml"/><Relationship Id="rId61" Type="http://schemas.openxmlformats.org/officeDocument/2006/relationships/font" Target="fonts/font18.fntdata"/><Relationship Id="rId82" Type="http://schemas.openxmlformats.org/officeDocument/2006/relationships/font" Target="fonts/font3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619009a1d1_0_1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 START – no introduction from Lucas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/>
          </a:p>
        </p:txBody>
      </p:sp>
      <p:sp>
        <p:nvSpPr>
          <p:cNvPr id="68" name="Google Shape;68;g2619009a1d1_0_1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63e35e00b9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63e35e00b9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63e35e00b9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63e35e00b9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63e35e00b9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63e35e00b9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63e35e00b9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g263e35e00b9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63e35e00b9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63e35e00b9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63e35e00b9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g263e35e00b9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63e35e00b9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63e35e00b9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63e35e00b9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63e35e00b9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63e35e00b9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63e35e00b9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63e35e00b9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63e35e00b9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619d3047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619d3047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63e35e00b9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63e35e00b9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63e35e00b9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63e35e00b9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63e35e00b9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63e35e00b9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63e35e00b9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63e35e00b9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63e35e00b9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63e35e00b9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63e35e00b9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63e35e00b9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63e35e00b9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63e35e00b9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63e35e00b9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63e35e00b9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63e35e00b9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63e35e00b9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63e35e00b9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63e35e00b9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3e35e00b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3e35e00b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63e35e00b9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4" name="Google Shape;634;g263e35e00b9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63e35e00b9_0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Midday Eastern time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Topics: Children's Privacy, Privacy Legislation, Data Brokers and Consumer Reports' Permission Slip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0" name="Google Shape;640;g263e35e00b9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63e35e00b9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9" name="Google Shape;649;g263e35e00b9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63e35e00b9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5" name="Google Shape;655;g263e35e00b9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63e35e00b9_0_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6" name="Google Shape;666;g263e35e00b9_0_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63e35e00b9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9" name="Google Shape;679;g263e35e00b9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63e35e00b9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0" name="Google Shape;690;g263e35e00b9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63e35e00b9_0_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0" name="Google Shape;700;g263e35e00b9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619009a1d1_0_3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0" name="Google Shape;710;g2619009a1d1_0_3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619009a1d1_0_30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8" name="Google Shape;718;g2619009a1d1_0_3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63e35e00b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63e35e00b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Is available now to download and it will be in the post webinar email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19009a1d1_0_1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19009a1d1_0_1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63e35e00b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g263e35e00b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19009a1d1_0_1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g2619009a1d1_0_1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3e35e00b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63e35e00b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3e35e00b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g263e35e00b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Custom_Slide_1_1">
    <p:bg>
      <p:bgPr>
        <a:solidFill>
          <a:srgbClr val="F3F3F3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" y="4809724"/>
            <a:ext cx="2510070" cy="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327898" y="4733876"/>
            <a:ext cx="243601" cy="2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/>
          <p:nvPr/>
        </p:nvSpPr>
        <p:spPr>
          <a:xfrm flipH="1">
            <a:off x="0" y="0"/>
            <a:ext cx="114300" cy="5143500"/>
          </a:xfrm>
          <a:prstGeom prst="rect">
            <a:avLst/>
          </a:prstGeom>
          <a:gradFill>
            <a:gsLst>
              <a:gs pos="0">
                <a:srgbClr val="00DBFF"/>
              </a:gs>
              <a:gs pos="11000">
                <a:srgbClr val="00DBFF"/>
              </a:gs>
              <a:gs pos="40000">
                <a:srgbClr val="0086CC"/>
              </a:gs>
              <a:gs pos="55000">
                <a:srgbClr val="0068B9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0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pos="2880">
          <p15:clr>
            <a:srgbClr val="E46962"/>
          </p15:clr>
        </p15:guide>
        <p15:guide id="6" orient="horz" pos="576">
          <p15:clr>
            <a:srgbClr val="E46962"/>
          </p15:clr>
        </p15:guide>
        <p15:guide id="7" pos="2808">
          <p15:clr>
            <a:srgbClr val="E46962"/>
          </p15:clr>
        </p15:guide>
        <p15:guide id="8" pos="2952">
          <p15:clr>
            <a:srgbClr val="E46962"/>
          </p15:clr>
        </p15:guide>
        <p15:guide id="9" orient="horz" pos="216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">
  <p:cSld name="SECTION_HEADER_1_1">
    <p:bg>
      <p:bgPr>
        <a:gradFill>
          <a:gsLst>
            <a:gs pos="0">
              <a:srgbClr val="4D4D4D"/>
            </a:gs>
            <a:gs pos="55000">
              <a:srgbClr val="000000"/>
            </a:gs>
            <a:gs pos="100000">
              <a:srgbClr val="000000"/>
            </a:gs>
          </a:gsLst>
          <a:lin ang="13500032" scaled="0"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685800" y="4809724"/>
            <a:ext cx="2510070" cy="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898" y="4733876"/>
            <a:ext cx="243601" cy="2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 flipH="1">
            <a:off x="0" y="0"/>
            <a:ext cx="114300" cy="5143500"/>
          </a:xfrm>
          <a:prstGeom prst="rect">
            <a:avLst/>
          </a:prstGeom>
          <a:gradFill>
            <a:gsLst>
              <a:gs pos="0">
                <a:srgbClr val="00DBFF"/>
              </a:gs>
              <a:gs pos="11000">
                <a:srgbClr val="00DBFF"/>
              </a:gs>
              <a:gs pos="40000">
                <a:srgbClr val="0086CC"/>
              </a:gs>
              <a:gs pos="55000">
                <a:srgbClr val="0068B9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0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576">
          <p15:clr>
            <a:srgbClr val="E46962"/>
          </p15:clr>
        </p15:guide>
        <p15:guide id="6" pos="2880">
          <p15:clr>
            <a:srgbClr val="E46962"/>
          </p15:clr>
        </p15:guide>
        <p15:guide id="7" pos="2808">
          <p15:clr>
            <a:srgbClr val="E46962"/>
          </p15:clr>
        </p15:guide>
        <p15:guide id="8" pos="2952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No Logo">
  <p:cSld name="SECTION_HEADER_1_1_2">
    <p:bg>
      <p:bgPr>
        <a:gradFill>
          <a:gsLst>
            <a:gs pos="0">
              <a:srgbClr val="4D4D4D"/>
            </a:gs>
            <a:gs pos="55000">
              <a:srgbClr val="000000"/>
            </a:gs>
            <a:gs pos="100000">
              <a:srgbClr val="000000"/>
            </a:gs>
          </a:gsLst>
          <a:lin ang="13500032" scaled="0"/>
        </a:gra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 flipH="1">
            <a:off x="0" y="0"/>
            <a:ext cx="114300" cy="5143500"/>
          </a:xfrm>
          <a:prstGeom prst="rect">
            <a:avLst/>
          </a:prstGeom>
          <a:gradFill>
            <a:gsLst>
              <a:gs pos="0">
                <a:srgbClr val="00DBFF"/>
              </a:gs>
              <a:gs pos="11000">
                <a:srgbClr val="00DBFF"/>
              </a:gs>
              <a:gs pos="40000">
                <a:srgbClr val="0086CC"/>
              </a:gs>
              <a:gs pos="55000">
                <a:srgbClr val="0068B9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  <p15:guide id="2" pos="5472">
          <p15:clr>
            <a:srgbClr val="E46962"/>
          </p15:clr>
        </p15:guide>
        <p15:guide id="3" orient="horz" pos="2880">
          <p15:clr>
            <a:srgbClr val="E46962"/>
          </p15:clr>
        </p15:guide>
        <p15:guide id="4" orient="horz" pos="288">
          <p15:clr>
            <a:srgbClr val="E46962"/>
          </p15:clr>
        </p15:guide>
        <p15:guide id="5" orient="horz" pos="576">
          <p15:clr>
            <a:srgbClr val="E46962"/>
          </p15:clr>
        </p15:guide>
        <p15:guide id="6" pos="2880">
          <p15:clr>
            <a:srgbClr val="E46962"/>
          </p15:clr>
        </p15:guide>
        <p15:guide id="7" pos="2808">
          <p15:clr>
            <a:srgbClr val="E46962"/>
          </p15:clr>
        </p15:guide>
        <p15:guide id="8" pos="2952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ysafeonline.org/resources/manage-your-privacy-setting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ysafeonline.org/programs/cybersecurity-awareness-month/teach-others-how-to-stay-safe-onlin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ysafeonline.org/programs/data-privacy-week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umer.ftc.gov/identity-theft-and-online-security/online-privacy-and-security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nsumidor.ftc.gov/robo-de-identidad-y-seguridad-en-linea/privacidad-y-seguridad-en-linea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foundation.mozilla.org/en/privacynotincluded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app.org/store/knowledgenet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merreports.org/issue/data-privacy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hyperlink" Target="https://spreadprivacy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Lucas@staysafeonline.or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staysafeonline.org" TargetMode="External"/><Relationship Id="rId3" Type="http://schemas.openxmlformats.org/officeDocument/2006/relationships/hyperlink" Target="https://staysafeonline.org/" TargetMode="External"/><Relationship Id="rId7" Type="http://schemas.openxmlformats.org/officeDocument/2006/relationships/hyperlink" Target="https://www.instagram.com/natlcybersecurityallianc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nkedin.com/company/national-cybersecurity-alliance/posts/?feedView=all" TargetMode="External"/><Relationship Id="rId5" Type="http://schemas.openxmlformats.org/officeDocument/2006/relationships/hyperlink" Target="https://www.facebook.com/staysafeonline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twitter.com/staysafeonline" TargetMode="External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/>
        </p:nvSpPr>
        <p:spPr>
          <a:xfrm>
            <a:off x="571623" y="2043575"/>
            <a:ext cx="81153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 to Get Involved in​</a:t>
            </a:r>
            <a:endParaRPr sz="3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 Privacy Week 2024​</a:t>
            </a:r>
            <a:endParaRPr sz="3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7"/>
          <p:cNvSpPr txBox="1"/>
          <p:nvPr/>
        </p:nvSpPr>
        <p:spPr>
          <a:xfrm>
            <a:off x="571625" y="3948600"/>
            <a:ext cx="81153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Lisa Plaggemier​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rPr>
              <a:t>EXECUTIVE DIRECTOR</a:t>
            </a:r>
            <a:endParaRPr sz="1000" b="1">
              <a:solidFill>
                <a:srgbClr val="8C8C8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C8C8C"/>
                </a:solidFill>
                <a:latin typeface="Roboto Medium"/>
                <a:ea typeface="Roboto Medium"/>
                <a:cs typeface="Roboto Medium"/>
                <a:sym typeface="Roboto Medium"/>
              </a:rPr>
              <a:t>National Cybersecurity Alliance​</a:t>
            </a:r>
            <a:endParaRPr sz="1000">
              <a:solidFill>
                <a:srgbClr val="8C8C8C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2" name="Google Shape;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469049"/>
            <a:ext cx="1447008" cy="44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/>
        </p:nvSpPr>
        <p:spPr>
          <a:xfrm>
            <a:off x="571500" y="1288300"/>
            <a:ext cx="3886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TAKE CONTROL OF YOUR DATA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571500" y="1529725"/>
            <a:ext cx="3886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Steps to Take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582126" y="2713297"/>
            <a:ext cx="456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b="1" i="0" u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01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1046433" y="2687707"/>
            <a:ext cx="3408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Know the tradeoff between privacy and convenience 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582138" y="3222760"/>
            <a:ext cx="456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b="1" i="0" u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</a:t>
            </a:r>
            <a:r>
              <a:rPr lang="en" b="1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1071293" y="3163817"/>
            <a:ext cx="3408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Adjust privacy settings to your comfort level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582126" y="3690016"/>
            <a:ext cx="456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b="1" i="0" u="non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</a:t>
            </a:r>
            <a:r>
              <a:rPr lang="en" b="1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1112693" y="3664751"/>
            <a:ext cx="3408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Protect Your Data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6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26"/>
          <p:cNvPicPr preferRelativeResize="0"/>
          <p:nvPr/>
        </p:nvPicPr>
        <p:blipFill rotWithShape="1">
          <a:blip r:embed="rId3">
            <a:alphaModFix/>
          </a:blip>
          <a:srcRect l="39882" t="1447" r="6316" b="5155"/>
          <a:stretch/>
        </p:blipFill>
        <p:spPr>
          <a:xfrm>
            <a:off x="4698525" y="0"/>
            <a:ext cx="4445399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/>
          <p:nvPr/>
        </p:nvSpPr>
        <p:spPr>
          <a:xfrm>
            <a:off x="5408024" y="4132793"/>
            <a:ext cx="7500" cy="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5408024" y="2562152"/>
            <a:ext cx="7500" cy="7500"/>
          </a:xfrm>
          <a:prstGeom prst="rect">
            <a:avLst/>
          </a:prstGeom>
          <a:solidFill>
            <a:srgbClr val="8C8C8C"/>
          </a:solidFill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914400" y="1902446"/>
            <a:ext cx="183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Make informed decisions about sharing your data with certain businesses.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8" name="Google Shape;228;p27"/>
          <p:cNvCxnSpPr/>
          <p:nvPr/>
        </p:nvCxnSpPr>
        <p:spPr>
          <a:xfrm>
            <a:off x="914395" y="3154573"/>
            <a:ext cx="17295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" name="Google Shape;229;p27"/>
          <p:cNvSpPr txBox="1"/>
          <p:nvPr/>
        </p:nvSpPr>
        <p:spPr>
          <a:xfrm>
            <a:off x="914400" y="3760196"/>
            <a:ext cx="1834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Be wary of apps or services that require access to information that is not relevant to their services.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0" name="Google Shape;230;p27"/>
          <p:cNvCxnSpPr/>
          <p:nvPr/>
        </p:nvCxnSpPr>
        <p:spPr>
          <a:xfrm>
            <a:off x="6500095" y="3154446"/>
            <a:ext cx="17295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1" name="Google Shape;231;p27"/>
          <p:cNvSpPr txBox="1"/>
          <p:nvPr/>
        </p:nvSpPr>
        <p:spPr>
          <a:xfrm>
            <a:off x="6395100" y="1757700"/>
            <a:ext cx="1973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Consider the amount of information they are asking for. Weigh it against the benefits you may receive in return.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6395100" y="4147196"/>
            <a:ext cx="183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Delete unused apps 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3511334" y="2182684"/>
            <a:ext cx="2121300" cy="21213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dot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571500" y="219900"/>
            <a:ext cx="811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TAKE CONTROL OF YOUR DATA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571500" y="465900"/>
            <a:ext cx="81153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Know the privacy/convenience tradeoff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5408025" y="4061088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5419188" y="1872900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3191025" y="1902438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27"/>
          <p:cNvGrpSpPr/>
          <p:nvPr/>
        </p:nvGrpSpPr>
        <p:grpSpPr>
          <a:xfrm>
            <a:off x="3701922" y="3861597"/>
            <a:ext cx="198900" cy="199500"/>
            <a:chOff x="1366497" y="2867372"/>
            <a:chExt cx="198900" cy="199500"/>
          </a:xfrm>
        </p:grpSpPr>
        <p:sp>
          <p:nvSpPr>
            <p:cNvPr id="240" name="Google Shape;240;p27"/>
            <p:cNvSpPr/>
            <p:nvPr/>
          </p:nvSpPr>
          <p:spPr>
            <a:xfrm>
              <a:off x="1366497" y="2867372"/>
              <a:ext cx="198900" cy="199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1423197" y="2924372"/>
              <a:ext cx="85500" cy="8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27"/>
          <p:cNvGrpSpPr/>
          <p:nvPr/>
        </p:nvGrpSpPr>
        <p:grpSpPr>
          <a:xfrm>
            <a:off x="5220297" y="3861597"/>
            <a:ext cx="198900" cy="199500"/>
            <a:chOff x="1366497" y="2867372"/>
            <a:chExt cx="198900" cy="199500"/>
          </a:xfrm>
        </p:grpSpPr>
        <p:sp>
          <p:nvSpPr>
            <p:cNvPr id="243" name="Google Shape;243;p27"/>
            <p:cNvSpPr/>
            <p:nvPr/>
          </p:nvSpPr>
          <p:spPr>
            <a:xfrm>
              <a:off x="1366497" y="2867372"/>
              <a:ext cx="198900" cy="199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1423197" y="2924372"/>
              <a:ext cx="85500" cy="8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27"/>
          <p:cNvGrpSpPr/>
          <p:nvPr/>
        </p:nvGrpSpPr>
        <p:grpSpPr>
          <a:xfrm>
            <a:off x="5220297" y="2383797"/>
            <a:ext cx="198900" cy="199500"/>
            <a:chOff x="1366497" y="2867372"/>
            <a:chExt cx="198900" cy="199500"/>
          </a:xfrm>
        </p:grpSpPr>
        <p:sp>
          <p:nvSpPr>
            <p:cNvPr id="246" name="Google Shape;246;p27"/>
            <p:cNvSpPr/>
            <p:nvPr/>
          </p:nvSpPr>
          <p:spPr>
            <a:xfrm>
              <a:off x="1366497" y="2867372"/>
              <a:ext cx="198900" cy="199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1423197" y="2924372"/>
              <a:ext cx="85500" cy="8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27"/>
          <p:cNvGrpSpPr/>
          <p:nvPr/>
        </p:nvGrpSpPr>
        <p:grpSpPr>
          <a:xfrm>
            <a:off x="3701922" y="2404822"/>
            <a:ext cx="198900" cy="199500"/>
            <a:chOff x="1366497" y="2867372"/>
            <a:chExt cx="198900" cy="199500"/>
          </a:xfrm>
        </p:grpSpPr>
        <p:sp>
          <p:nvSpPr>
            <p:cNvPr id="249" name="Google Shape;249;p27"/>
            <p:cNvSpPr/>
            <p:nvPr/>
          </p:nvSpPr>
          <p:spPr>
            <a:xfrm>
              <a:off x="1366497" y="2867372"/>
              <a:ext cx="198900" cy="199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1423197" y="2924372"/>
              <a:ext cx="85500" cy="85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27"/>
          <p:cNvSpPr/>
          <p:nvPr/>
        </p:nvSpPr>
        <p:spPr>
          <a:xfrm>
            <a:off x="3191025" y="4061088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175" y="2014063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0350" y="201405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2175" y="4202238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0350" y="4202250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"/>
          <p:cNvSpPr txBox="1"/>
          <p:nvPr/>
        </p:nvSpPr>
        <p:spPr>
          <a:xfrm>
            <a:off x="4787700" y="2590025"/>
            <a:ext cx="395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Check the privacy and security settings on web services and apps.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4787700" y="2344400"/>
            <a:ext cx="389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10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2" name="Google Shape;262;p28"/>
          <p:cNvGrpSpPr/>
          <p:nvPr/>
        </p:nvGrpSpPr>
        <p:grpSpPr>
          <a:xfrm>
            <a:off x="4686288" y="2571494"/>
            <a:ext cx="101400" cy="101400"/>
            <a:chOff x="5481688" y="2615225"/>
            <a:chExt cx="101400" cy="101400"/>
          </a:xfrm>
        </p:grpSpPr>
        <p:sp>
          <p:nvSpPr>
            <p:cNvPr id="263" name="Google Shape;263;p28"/>
            <p:cNvSpPr/>
            <p:nvPr/>
          </p:nvSpPr>
          <p:spPr>
            <a:xfrm>
              <a:off x="5519188" y="2615225"/>
              <a:ext cx="26400" cy="101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 rot="5400000">
              <a:off x="5519188" y="2615225"/>
              <a:ext cx="26400" cy="101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28"/>
          <p:cNvSpPr txBox="1"/>
          <p:nvPr/>
        </p:nvSpPr>
        <p:spPr>
          <a:xfrm>
            <a:off x="4787700" y="3257763"/>
            <a:ext cx="389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Set them to your comfort level for information sharing.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4787700" y="3012138"/>
            <a:ext cx="389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10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7" name="Google Shape;267;p28"/>
          <p:cNvGrpSpPr/>
          <p:nvPr/>
        </p:nvGrpSpPr>
        <p:grpSpPr>
          <a:xfrm>
            <a:off x="4686288" y="3239231"/>
            <a:ext cx="101400" cy="101400"/>
            <a:chOff x="5481688" y="2615225"/>
            <a:chExt cx="101400" cy="101400"/>
          </a:xfrm>
        </p:grpSpPr>
        <p:sp>
          <p:nvSpPr>
            <p:cNvPr id="268" name="Google Shape;268;p28"/>
            <p:cNvSpPr/>
            <p:nvPr/>
          </p:nvSpPr>
          <p:spPr>
            <a:xfrm>
              <a:off x="5519188" y="2615225"/>
              <a:ext cx="26400" cy="101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8"/>
            <p:cNvSpPr/>
            <p:nvPr/>
          </p:nvSpPr>
          <p:spPr>
            <a:xfrm rot="5400000">
              <a:off x="5519188" y="2615225"/>
              <a:ext cx="26400" cy="101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28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TAKE CONTROL OF YOUR DATA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4686300" y="457200"/>
            <a:ext cx="40005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Adjust privacy settings to your comfort level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3">
            <a:alphaModFix/>
          </a:blip>
          <a:srcRect l="27872" r="27877"/>
          <a:stretch/>
        </p:blipFill>
        <p:spPr>
          <a:xfrm>
            <a:off x="1194550" y="914400"/>
            <a:ext cx="2428349" cy="3657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/>
          <p:nvPr/>
        </p:nvSpPr>
        <p:spPr>
          <a:xfrm>
            <a:off x="914400" y="3035350"/>
            <a:ext cx="510900" cy="510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8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8"/>
          <p:cNvSpPr txBox="1"/>
          <p:nvPr/>
        </p:nvSpPr>
        <p:spPr>
          <a:xfrm>
            <a:off x="4787700" y="3925500"/>
            <a:ext cx="3899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Get started with NCA’s Manage Your Privacy Settings page to check the settings of social media accounts, retail stores, apps and more.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28"/>
          <p:cNvSpPr txBox="1"/>
          <p:nvPr/>
        </p:nvSpPr>
        <p:spPr>
          <a:xfrm>
            <a:off x="4787700" y="3679875"/>
            <a:ext cx="389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10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7" name="Google Shape;277;p28"/>
          <p:cNvGrpSpPr/>
          <p:nvPr/>
        </p:nvGrpSpPr>
        <p:grpSpPr>
          <a:xfrm>
            <a:off x="4686288" y="3906969"/>
            <a:ext cx="101400" cy="101400"/>
            <a:chOff x="5481688" y="2615225"/>
            <a:chExt cx="101400" cy="101400"/>
          </a:xfrm>
        </p:grpSpPr>
        <p:sp>
          <p:nvSpPr>
            <p:cNvPr id="278" name="Google Shape;278;p28"/>
            <p:cNvSpPr/>
            <p:nvPr/>
          </p:nvSpPr>
          <p:spPr>
            <a:xfrm>
              <a:off x="5519188" y="2615225"/>
              <a:ext cx="26400" cy="101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8"/>
            <p:cNvSpPr/>
            <p:nvPr/>
          </p:nvSpPr>
          <p:spPr>
            <a:xfrm rot="5400000">
              <a:off x="5519188" y="2615225"/>
              <a:ext cx="26400" cy="101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0" name="Google Shape;2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549" y="3176500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/>
          <p:nvPr/>
        </p:nvSpPr>
        <p:spPr>
          <a:xfrm>
            <a:off x="571500" y="3657050"/>
            <a:ext cx="8115300" cy="917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2875" rIns="91425" bIns="91425" anchor="ctr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MANAGE YOUR PRIVACY SETTINGS</a:t>
            </a:r>
            <a:endParaRPr sz="1200">
              <a:solidFill>
                <a:schemeClr val="accent4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" sz="1000" err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staysafeonline.org</a:t>
            </a:r>
            <a:r>
              <a:rPr lang="en" sz="1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/resources/manage-your-privacy-settings/  </a:t>
            </a:r>
            <a:endParaRPr sz="10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" name="Google Shape;286;p29"/>
          <p:cNvCxnSpPr/>
          <p:nvPr/>
        </p:nvCxnSpPr>
        <p:spPr>
          <a:xfrm rot="10800000">
            <a:off x="1367263" y="3855350"/>
            <a:ext cx="0" cy="520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7" name="Google Shape;28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2850" y="551275"/>
            <a:ext cx="4018325" cy="267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9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5163" y="457200"/>
            <a:ext cx="5193677" cy="30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900" y="4001450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/>
        </p:nvSpPr>
        <p:spPr>
          <a:xfrm>
            <a:off x="571500" y="219900"/>
            <a:ext cx="811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TAKE CONTROL OF YOUR DATA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0"/>
          <p:cNvSpPr txBox="1"/>
          <p:nvPr/>
        </p:nvSpPr>
        <p:spPr>
          <a:xfrm>
            <a:off x="571500" y="219900"/>
            <a:ext cx="811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TAKE CONTROL OF YOUR DATA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30"/>
          <p:cNvSpPr txBox="1"/>
          <p:nvPr/>
        </p:nvSpPr>
        <p:spPr>
          <a:xfrm>
            <a:off x="571500" y="457202"/>
            <a:ext cx="38862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Protect 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Your Data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l="16933" t="15033" r="14535" b="25403"/>
          <a:stretch/>
        </p:blipFill>
        <p:spPr>
          <a:xfrm>
            <a:off x="5323200" y="457200"/>
            <a:ext cx="3820800" cy="18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0"/>
          <p:cNvSpPr/>
          <p:nvPr/>
        </p:nvSpPr>
        <p:spPr>
          <a:xfrm>
            <a:off x="571501" y="2780363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381000" h="381000" extrusionOk="0">
                <a:moveTo>
                  <a:pt x="162401" y="277178"/>
                </a:moveTo>
                <a:lnTo>
                  <a:pt x="297180" y="142399"/>
                </a:lnTo>
                <a:lnTo>
                  <a:pt x="275273" y="120968"/>
                </a:lnTo>
                <a:lnTo>
                  <a:pt x="162401" y="233839"/>
                </a:lnTo>
                <a:lnTo>
                  <a:pt x="105251" y="176689"/>
                </a:lnTo>
                <a:lnTo>
                  <a:pt x="83820" y="198120"/>
                </a:lnTo>
                <a:lnTo>
                  <a:pt x="162401" y="277178"/>
                </a:lnTo>
                <a:close/>
                <a:moveTo>
                  <a:pt x="190500" y="381000"/>
                </a:moveTo>
                <a:cubicBezTo>
                  <a:pt x="164465" y="381000"/>
                  <a:pt x="139859" y="375999"/>
                  <a:pt x="116681" y="365998"/>
                </a:cubicBezTo>
                <a:cubicBezTo>
                  <a:pt x="93504" y="355997"/>
                  <a:pt x="73263" y="342344"/>
                  <a:pt x="55959" y="325041"/>
                </a:cubicBezTo>
                <a:cubicBezTo>
                  <a:pt x="38656" y="307737"/>
                  <a:pt x="25003" y="287496"/>
                  <a:pt x="15002" y="264319"/>
                </a:cubicBezTo>
                <a:cubicBezTo>
                  <a:pt x="5001" y="241141"/>
                  <a:pt x="0" y="216535"/>
                  <a:pt x="0" y="190500"/>
                </a:cubicBezTo>
                <a:cubicBezTo>
                  <a:pt x="0" y="164148"/>
                  <a:pt x="5001" y="139383"/>
                  <a:pt x="15002" y="116205"/>
                </a:cubicBezTo>
                <a:cubicBezTo>
                  <a:pt x="25003" y="93027"/>
                  <a:pt x="38656" y="72866"/>
                  <a:pt x="55959" y="55721"/>
                </a:cubicBezTo>
                <a:cubicBezTo>
                  <a:pt x="73263" y="38576"/>
                  <a:pt x="93504" y="25003"/>
                  <a:pt x="116681" y="15002"/>
                </a:cubicBezTo>
                <a:cubicBezTo>
                  <a:pt x="139859" y="5001"/>
                  <a:pt x="164465" y="0"/>
                  <a:pt x="190500" y="0"/>
                </a:cubicBezTo>
                <a:cubicBezTo>
                  <a:pt x="216852" y="0"/>
                  <a:pt x="241617" y="5001"/>
                  <a:pt x="264795" y="15002"/>
                </a:cubicBezTo>
                <a:cubicBezTo>
                  <a:pt x="287973" y="25003"/>
                  <a:pt x="308134" y="38576"/>
                  <a:pt x="325279" y="55721"/>
                </a:cubicBezTo>
                <a:cubicBezTo>
                  <a:pt x="342424" y="72866"/>
                  <a:pt x="355997" y="93027"/>
                  <a:pt x="365998" y="116205"/>
                </a:cubicBezTo>
                <a:cubicBezTo>
                  <a:pt x="375999" y="139383"/>
                  <a:pt x="381000" y="164148"/>
                  <a:pt x="381000" y="190500"/>
                </a:cubicBezTo>
                <a:cubicBezTo>
                  <a:pt x="381000" y="216535"/>
                  <a:pt x="375999" y="241141"/>
                  <a:pt x="365998" y="264319"/>
                </a:cubicBezTo>
                <a:cubicBezTo>
                  <a:pt x="355997" y="287496"/>
                  <a:pt x="342424" y="307737"/>
                  <a:pt x="325279" y="325041"/>
                </a:cubicBezTo>
                <a:cubicBezTo>
                  <a:pt x="308134" y="342344"/>
                  <a:pt x="287973" y="355997"/>
                  <a:pt x="264795" y="365998"/>
                </a:cubicBezTo>
                <a:cubicBezTo>
                  <a:pt x="241617" y="375999"/>
                  <a:pt x="216852" y="381000"/>
                  <a:pt x="190500" y="381000"/>
                </a:cubicBezTo>
                <a:close/>
                <a:moveTo>
                  <a:pt x="190500" y="352425"/>
                </a:moveTo>
                <a:cubicBezTo>
                  <a:pt x="235585" y="352425"/>
                  <a:pt x="273844" y="336629"/>
                  <a:pt x="305276" y="305038"/>
                </a:cubicBezTo>
                <a:cubicBezTo>
                  <a:pt x="336709" y="273447"/>
                  <a:pt x="352425" y="235268"/>
                  <a:pt x="352425" y="190500"/>
                </a:cubicBezTo>
                <a:cubicBezTo>
                  <a:pt x="352425" y="145415"/>
                  <a:pt x="336709" y="107156"/>
                  <a:pt x="305276" y="75724"/>
                </a:cubicBezTo>
                <a:cubicBezTo>
                  <a:pt x="273844" y="44291"/>
                  <a:pt x="235585" y="28575"/>
                  <a:pt x="190500" y="28575"/>
                </a:cubicBezTo>
                <a:cubicBezTo>
                  <a:pt x="145733" y="28575"/>
                  <a:pt x="107553" y="44291"/>
                  <a:pt x="75962" y="75724"/>
                </a:cubicBezTo>
                <a:cubicBezTo>
                  <a:pt x="44371" y="107156"/>
                  <a:pt x="28575" y="145415"/>
                  <a:pt x="28575" y="190500"/>
                </a:cubicBezTo>
                <a:cubicBezTo>
                  <a:pt x="28575" y="235268"/>
                  <a:pt x="44371" y="273447"/>
                  <a:pt x="75962" y="305038"/>
                </a:cubicBezTo>
                <a:cubicBezTo>
                  <a:pt x="107553" y="336629"/>
                  <a:pt x="145733" y="352425"/>
                  <a:pt x="190500" y="3524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0"/>
          <p:cNvSpPr txBox="1"/>
          <p:nvPr/>
        </p:nvSpPr>
        <p:spPr>
          <a:xfrm>
            <a:off x="731400" y="2895750"/>
            <a:ext cx="3726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7940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Create long, unique passwords and store them in a password manager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731525" y="2571750"/>
            <a:ext cx="372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7940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Passwords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30"/>
          <p:cNvSpPr/>
          <p:nvPr/>
        </p:nvSpPr>
        <p:spPr>
          <a:xfrm>
            <a:off x="4686301" y="2780363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381000" h="381000" extrusionOk="0">
                <a:moveTo>
                  <a:pt x="162401" y="277178"/>
                </a:moveTo>
                <a:lnTo>
                  <a:pt x="297180" y="142399"/>
                </a:lnTo>
                <a:lnTo>
                  <a:pt x="275273" y="120968"/>
                </a:lnTo>
                <a:lnTo>
                  <a:pt x="162401" y="233839"/>
                </a:lnTo>
                <a:lnTo>
                  <a:pt x="105251" y="176689"/>
                </a:lnTo>
                <a:lnTo>
                  <a:pt x="83820" y="198120"/>
                </a:lnTo>
                <a:lnTo>
                  <a:pt x="162401" y="277178"/>
                </a:lnTo>
                <a:close/>
                <a:moveTo>
                  <a:pt x="190500" y="381000"/>
                </a:moveTo>
                <a:cubicBezTo>
                  <a:pt x="164465" y="381000"/>
                  <a:pt x="139859" y="375999"/>
                  <a:pt x="116681" y="365998"/>
                </a:cubicBezTo>
                <a:cubicBezTo>
                  <a:pt x="93504" y="355997"/>
                  <a:pt x="73263" y="342344"/>
                  <a:pt x="55959" y="325041"/>
                </a:cubicBezTo>
                <a:cubicBezTo>
                  <a:pt x="38656" y="307737"/>
                  <a:pt x="25003" y="287496"/>
                  <a:pt x="15002" y="264319"/>
                </a:cubicBezTo>
                <a:cubicBezTo>
                  <a:pt x="5001" y="241141"/>
                  <a:pt x="0" y="216535"/>
                  <a:pt x="0" y="190500"/>
                </a:cubicBezTo>
                <a:cubicBezTo>
                  <a:pt x="0" y="164148"/>
                  <a:pt x="5001" y="139383"/>
                  <a:pt x="15002" y="116205"/>
                </a:cubicBezTo>
                <a:cubicBezTo>
                  <a:pt x="25003" y="93027"/>
                  <a:pt x="38656" y="72866"/>
                  <a:pt x="55959" y="55721"/>
                </a:cubicBezTo>
                <a:cubicBezTo>
                  <a:pt x="73263" y="38576"/>
                  <a:pt x="93504" y="25003"/>
                  <a:pt x="116681" y="15002"/>
                </a:cubicBezTo>
                <a:cubicBezTo>
                  <a:pt x="139859" y="5001"/>
                  <a:pt x="164465" y="0"/>
                  <a:pt x="190500" y="0"/>
                </a:cubicBezTo>
                <a:cubicBezTo>
                  <a:pt x="216852" y="0"/>
                  <a:pt x="241617" y="5001"/>
                  <a:pt x="264795" y="15002"/>
                </a:cubicBezTo>
                <a:cubicBezTo>
                  <a:pt x="287973" y="25003"/>
                  <a:pt x="308134" y="38576"/>
                  <a:pt x="325279" y="55721"/>
                </a:cubicBezTo>
                <a:cubicBezTo>
                  <a:pt x="342424" y="72866"/>
                  <a:pt x="355997" y="93027"/>
                  <a:pt x="365998" y="116205"/>
                </a:cubicBezTo>
                <a:cubicBezTo>
                  <a:pt x="375999" y="139383"/>
                  <a:pt x="381000" y="164148"/>
                  <a:pt x="381000" y="190500"/>
                </a:cubicBezTo>
                <a:cubicBezTo>
                  <a:pt x="381000" y="216535"/>
                  <a:pt x="375999" y="241141"/>
                  <a:pt x="365998" y="264319"/>
                </a:cubicBezTo>
                <a:cubicBezTo>
                  <a:pt x="355997" y="287496"/>
                  <a:pt x="342424" y="307737"/>
                  <a:pt x="325279" y="325041"/>
                </a:cubicBezTo>
                <a:cubicBezTo>
                  <a:pt x="308134" y="342344"/>
                  <a:pt x="287973" y="355997"/>
                  <a:pt x="264795" y="365998"/>
                </a:cubicBezTo>
                <a:cubicBezTo>
                  <a:pt x="241617" y="375999"/>
                  <a:pt x="216852" y="381000"/>
                  <a:pt x="190500" y="381000"/>
                </a:cubicBezTo>
                <a:close/>
                <a:moveTo>
                  <a:pt x="190500" y="352425"/>
                </a:moveTo>
                <a:cubicBezTo>
                  <a:pt x="235585" y="352425"/>
                  <a:pt x="273844" y="336629"/>
                  <a:pt x="305276" y="305038"/>
                </a:cubicBezTo>
                <a:cubicBezTo>
                  <a:pt x="336709" y="273447"/>
                  <a:pt x="352425" y="235268"/>
                  <a:pt x="352425" y="190500"/>
                </a:cubicBezTo>
                <a:cubicBezTo>
                  <a:pt x="352425" y="145415"/>
                  <a:pt x="336709" y="107156"/>
                  <a:pt x="305276" y="75724"/>
                </a:cubicBezTo>
                <a:cubicBezTo>
                  <a:pt x="273844" y="44291"/>
                  <a:pt x="235585" y="28575"/>
                  <a:pt x="190500" y="28575"/>
                </a:cubicBezTo>
                <a:cubicBezTo>
                  <a:pt x="145733" y="28575"/>
                  <a:pt x="107553" y="44291"/>
                  <a:pt x="75962" y="75724"/>
                </a:cubicBezTo>
                <a:cubicBezTo>
                  <a:pt x="44371" y="107156"/>
                  <a:pt x="28575" y="145415"/>
                  <a:pt x="28575" y="190500"/>
                </a:cubicBezTo>
                <a:cubicBezTo>
                  <a:pt x="28575" y="235268"/>
                  <a:pt x="44371" y="273447"/>
                  <a:pt x="75962" y="305038"/>
                </a:cubicBezTo>
                <a:cubicBezTo>
                  <a:pt x="107553" y="336629"/>
                  <a:pt x="145733" y="352425"/>
                  <a:pt x="190500" y="3524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0"/>
          <p:cNvSpPr txBox="1"/>
          <p:nvPr/>
        </p:nvSpPr>
        <p:spPr>
          <a:xfrm>
            <a:off x="4846200" y="2895750"/>
            <a:ext cx="372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7940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Recognize and report phishing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4846325" y="2571750"/>
            <a:ext cx="372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7940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Phishing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0"/>
          <p:cNvSpPr/>
          <p:nvPr/>
        </p:nvSpPr>
        <p:spPr>
          <a:xfrm>
            <a:off x="571439" y="3735413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381000" h="381000" extrusionOk="0">
                <a:moveTo>
                  <a:pt x="162401" y="277178"/>
                </a:moveTo>
                <a:lnTo>
                  <a:pt x="297180" y="142399"/>
                </a:lnTo>
                <a:lnTo>
                  <a:pt x="275273" y="120968"/>
                </a:lnTo>
                <a:lnTo>
                  <a:pt x="162401" y="233839"/>
                </a:lnTo>
                <a:lnTo>
                  <a:pt x="105251" y="176689"/>
                </a:lnTo>
                <a:lnTo>
                  <a:pt x="83820" y="198120"/>
                </a:lnTo>
                <a:lnTo>
                  <a:pt x="162401" y="277178"/>
                </a:lnTo>
                <a:close/>
                <a:moveTo>
                  <a:pt x="190500" y="381000"/>
                </a:moveTo>
                <a:cubicBezTo>
                  <a:pt x="164465" y="381000"/>
                  <a:pt x="139859" y="375999"/>
                  <a:pt x="116681" y="365998"/>
                </a:cubicBezTo>
                <a:cubicBezTo>
                  <a:pt x="93504" y="355997"/>
                  <a:pt x="73263" y="342344"/>
                  <a:pt x="55959" y="325041"/>
                </a:cubicBezTo>
                <a:cubicBezTo>
                  <a:pt x="38656" y="307737"/>
                  <a:pt x="25003" y="287496"/>
                  <a:pt x="15002" y="264319"/>
                </a:cubicBezTo>
                <a:cubicBezTo>
                  <a:pt x="5001" y="241141"/>
                  <a:pt x="0" y="216535"/>
                  <a:pt x="0" y="190500"/>
                </a:cubicBezTo>
                <a:cubicBezTo>
                  <a:pt x="0" y="164148"/>
                  <a:pt x="5001" y="139383"/>
                  <a:pt x="15002" y="116205"/>
                </a:cubicBezTo>
                <a:cubicBezTo>
                  <a:pt x="25003" y="93027"/>
                  <a:pt x="38656" y="72866"/>
                  <a:pt x="55959" y="55721"/>
                </a:cubicBezTo>
                <a:cubicBezTo>
                  <a:pt x="73263" y="38576"/>
                  <a:pt x="93504" y="25003"/>
                  <a:pt x="116681" y="15002"/>
                </a:cubicBezTo>
                <a:cubicBezTo>
                  <a:pt x="139859" y="5001"/>
                  <a:pt x="164465" y="0"/>
                  <a:pt x="190500" y="0"/>
                </a:cubicBezTo>
                <a:cubicBezTo>
                  <a:pt x="216852" y="0"/>
                  <a:pt x="241617" y="5001"/>
                  <a:pt x="264795" y="15002"/>
                </a:cubicBezTo>
                <a:cubicBezTo>
                  <a:pt x="287973" y="25003"/>
                  <a:pt x="308134" y="38576"/>
                  <a:pt x="325279" y="55721"/>
                </a:cubicBezTo>
                <a:cubicBezTo>
                  <a:pt x="342424" y="72866"/>
                  <a:pt x="355997" y="93027"/>
                  <a:pt x="365998" y="116205"/>
                </a:cubicBezTo>
                <a:cubicBezTo>
                  <a:pt x="375999" y="139383"/>
                  <a:pt x="381000" y="164148"/>
                  <a:pt x="381000" y="190500"/>
                </a:cubicBezTo>
                <a:cubicBezTo>
                  <a:pt x="381000" y="216535"/>
                  <a:pt x="375999" y="241141"/>
                  <a:pt x="365998" y="264319"/>
                </a:cubicBezTo>
                <a:cubicBezTo>
                  <a:pt x="355997" y="287496"/>
                  <a:pt x="342424" y="307737"/>
                  <a:pt x="325279" y="325041"/>
                </a:cubicBezTo>
                <a:cubicBezTo>
                  <a:pt x="308134" y="342344"/>
                  <a:pt x="287973" y="355997"/>
                  <a:pt x="264795" y="365998"/>
                </a:cubicBezTo>
                <a:cubicBezTo>
                  <a:pt x="241617" y="375999"/>
                  <a:pt x="216852" y="381000"/>
                  <a:pt x="190500" y="381000"/>
                </a:cubicBezTo>
                <a:close/>
                <a:moveTo>
                  <a:pt x="190500" y="352425"/>
                </a:moveTo>
                <a:cubicBezTo>
                  <a:pt x="235585" y="352425"/>
                  <a:pt x="273844" y="336629"/>
                  <a:pt x="305276" y="305038"/>
                </a:cubicBezTo>
                <a:cubicBezTo>
                  <a:pt x="336709" y="273447"/>
                  <a:pt x="352425" y="235268"/>
                  <a:pt x="352425" y="190500"/>
                </a:cubicBezTo>
                <a:cubicBezTo>
                  <a:pt x="352425" y="145415"/>
                  <a:pt x="336709" y="107156"/>
                  <a:pt x="305276" y="75724"/>
                </a:cubicBezTo>
                <a:cubicBezTo>
                  <a:pt x="273844" y="44291"/>
                  <a:pt x="235585" y="28575"/>
                  <a:pt x="190500" y="28575"/>
                </a:cubicBezTo>
                <a:cubicBezTo>
                  <a:pt x="145733" y="28575"/>
                  <a:pt x="107553" y="44291"/>
                  <a:pt x="75962" y="75724"/>
                </a:cubicBezTo>
                <a:cubicBezTo>
                  <a:pt x="44371" y="107156"/>
                  <a:pt x="28575" y="145415"/>
                  <a:pt x="28575" y="190500"/>
                </a:cubicBezTo>
                <a:cubicBezTo>
                  <a:pt x="28575" y="235268"/>
                  <a:pt x="44371" y="273447"/>
                  <a:pt x="75962" y="305038"/>
                </a:cubicBezTo>
                <a:cubicBezTo>
                  <a:pt x="107553" y="336629"/>
                  <a:pt x="145733" y="352425"/>
                  <a:pt x="190500" y="3524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0"/>
          <p:cNvSpPr txBox="1"/>
          <p:nvPr/>
        </p:nvSpPr>
        <p:spPr>
          <a:xfrm>
            <a:off x="731338" y="3850800"/>
            <a:ext cx="372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7940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Enable multi-factor authentication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30"/>
          <p:cNvSpPr txBox="1"/>
          <p:nvPr/>
        </p:nvSpPr>
        <p:spPr>
          <a:xfrm>
            <a:off x="731463" y="3526800"/>
            <a:ext cx="372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7940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MFA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30"/>
          <p:cNvSpPr/>
          <p:nvPr/>
        </p:nvSpPr>
        <p:spPr>
          <a:xfrm>
            <a:off x="4686239" y="3735413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381000" h="381000" extrusionOk="0">
                <a:moveTo>
                  <a:pt x="162401" y="277178"/>
                </a:moveTo>
                <a:lnTo>
                  <a:pt x="297180" y="142399"/>
                </a:lnTo>
                <a:lnTo>
                  <a:pt x="275273" y="120968"/>
                </a:lnTo>
                <a:lnTo>
                  <a:pt x="162401" y="233839"/>
                </a:lnTo>
                <a:lnTo>
                  <a:pt x="105251" y="176689"/>
                </a:lnTo>
                <a:lnTo>
                  <a:pt x="83820" y="198120"/>
                </a:lnTo>
                <a:lnTo>
                  <a:pt x="162401" y="277178"/>
                </a:lnTo>
                <a:close/>
                <a:moveTo>
                  <a:pt x="190500" y="381000"/>
                </a:moveTo>
                <a:cubicBezTo>
                  <a:pt x="164465" y="381000"/>
                  <a:pt x="139859" y="375999"/>
                  <a:pt x="116681" y="365998"/>
                </a:cubicBezTo>
                <a:cubicBezTo>
                  <a:pt x="93504" y="355997"/>
                  <a:pt x="73263" y="342344"/>
                  <a:pt x="55959" y="325041"/>
                </a:cubicBezTo>
                <a:cubicBezTo>
                  <a:pt x="38656" y="307737"/>
                  <a:pt x="25003" y="287496"/>
                  <a:pt x="15002" y="264319"/>
                </a:cubicBezTo>
                <a:cubicBezTo>
                  <a:pt x="5001" y="241141"/>
                  <a:pt x="0" y="216535"/>
                  <a:pt x="0" y="190500"/>
                </a:cubicBezTo>
                <a:cubicBezTo>
                  <a:pt x="0" y="164148"/>
                  <a:pt x="5001" y="139383"/>
                  <a:pt x="15002" y="116205"/>
                </a:cubicBezTo>
                <a:cubicBezTo>
                  <a:pt x="25003" y="93027"/>
                  <a:pt x="38656" y="72866"/>
                  <a:pt x="55959" y="55721"/>
                </a:cubicBezTo>
                <a:cubicBezTo>
                  <a:pt x="73263" y="38576"/>
                  <a:pt x="93504" y="25003"/>
                  <a:pt x="116681" y="15002"/>
                </a:cubicBezTo>
                <a:cubicBezTo>
                  <a:pt x="139859" y="5001"/>
                  <a:pt x="164465" y="0"/>
                  <a:pt x="190500" y="0"/>
                </a:cubicBezTo>
                <a:cubicBezTo>
                  <a:pt x="216852" y="0"/>
                  <a:pt x="241617" y="5001"/>
                  <a:pt x="264795" y="15002"/>
                </a:cubicBezTo>
                <a:cubicBezTo>
                  <a:pt x="287973" y="25003"/>
                  <a:pt x="308134" y="38576"/>
                  <a:pt x="325279" y="55721"/>
                </a:cubicBezTo>
                <a:cubicBezTo>
                  <a:pt x="342424" y="72866"/>
                  <a:pt x="355997" y="93027"/>
                  <a:pt x="365998" y="116205"/>
                </a:cubicBezTo>
                <a:cubicBezTo>
                  <a:pt x="375999" y="139383"/>
                  <a:pt x="381000" y="164148"/>
                  <a:pt x="381000" y="190500"/>
                </a:cubicBezTo>
                <a:cubicBezTo>
                  <a:pt x="381000" y="216535"/>
                  <a:pt x="375999" y="241141"/>
                  <a:pt x="365998" y="264319"/>
                </a:cubicBezTo>
                <a:cubicBezTo>
                  <a:pt x="355997" y="287496"/>
                  <a:pt x="342424" y="307737"/>
                  <a:pt x="325279" y="325041"/>
                </a:cubicBezTo>
                <a:cubicBezTo>
                  <a:pt x="308134" y="342344"/>
                  <a:pt x="287973" y="355997"/>
                  <a:pt x="264795" y="365998"/>
                </a:cubicBezTo>
                <a:cubicBezTo>
                  <a:pt x="241617" y="375999"/>
                  <a:pt x="216852" y="381000"/>
                  <a:pt x="190500" y="381000"/>
                </a:cubicBezTo>
                <a:close/>
                <a:moveTo>
                  <a:pt x="190500" y="352425"/>
                </a:moveTo>
                <a:cubicBezTo>
                  <a:pt x="235585" y="352425"/>
                  <a:pt x="273844" y="336629"/>
                  <a:pt x="305276" y="305038"/>
                </a:cubicBezTo>
                <a:cubicBezTo>
                  <a:pt x="336709" y="273447"/>
                  <a:pt x="352425" y="235268"/>
                  <a:pt x="352425" y="190500"/>
                </a:cubicBezTo>
                <a:cubicBezTo>
                  <a:pt x="352425" y="145415"/>
                  <a:pt x="336709" y="107156"/>
                  <a:pt x="305276" y="75724"/>
                </a:cubicBezTo>
                <a:cubicBezTo>
                  <a:pt x="273844" y="44291"/>
                  <a:pt x="235585" y="28575"/>
                  <a:pt x="190500" y="28575"/>
                </a:cubicBezTo>
                <a:cubicBezTo>
                  <a:pt x="145733" y="28575"/>
                  <a:pt x="107553" y="44291"/>
                  <a:pt x="75962" y="75724"/>
                </a:cubicBezTo>
                <a:cubicBezTo>
                  <a:pt x="44371" y="107156"/>
                  <a:pt x="28575" y="145415"/>
                  <a:pt x="28575" y="190500"/>
                </a:cubicBezTo>
                <a:cubicBezTo>
                  <a:pt x="28575" y="235268"/>
                  <a:pt x="44371" y="273447"/>
                  <a:pt x="75962" y="305038"/>
                </a:cubicBezTo>
                <a:cubicBezTo>
                  <a:pt x="107553" y="336629"/>
                  <a:pt x="145733" y="352425"/>
                  <a:pt x="190500" y="3524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0"/>
          <p:cNvSpPr txBox="1"/>
          <p:nvPr/>
        </p:nvSpPr>
        <p:spPr>
          <a:xfrm>
            <a:off x="4846138" y="3850800"/>
            <a:ext cx="372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7940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Update software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30"/>
          <p:cNvSpPr txBox="1"/>
          <p:nvPr/>
        </p:nvSpPr>
        <p:spPr>
          <a:xfrm>
            <a:off x="4846263" y="3526800"/>
            <a:ext cx="372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27940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Update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p30"/>
          <p:cNvSpPr/>
          <p:nvPr/>
        </p:nvSpPr>
        <p:spPr>
          <a:xfrm rot="-5400000">
            <a:off x="8450990" y="43361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 txBox="1"/>
          <p:nvPr/>
        </p:nvSpPr>
        <p:spPr>
          <a:xfrm>
            <a:off x="419100" y="2138650"/>
            <a:ext cx="13590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CFF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03</a:t>
            </a:r>
            <a:endParaRPr sz="7200">
              <a:solidFill>
                <a:srgbClr val="CCFF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17" name="Google Shape;317;p31"/>
          <p:cNvSpPr txBox="1"/>
          <p:nvPr/>
        </p:nvSpPr>
        <p:spPr>
          <a:xfrm>
            <a:off x="1833000" y="2368018"/>
            <a:ext cx="6853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How to Get Involved</a:t>
            </a:r>
            <a:endParaRPr sz="35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/>
          <p:nvPr/>
        </p:nvSpPr>
        <p:spPr>
          <a:xfrm>
            <a:off x="571575" y="3726000"/>
            <a:ext cx="4624800" cy="846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4D4D4D"/>
              </a:gs>
              <a:gs pos="55000">
                <a:srgbClr val="000000"/>
              </a:gs>
              <a:gs pos="100000">
                <a:srgbClr val="000000"/>
              </a:gs>
            </a:gsLst>
            <a:lin ang="13500032" scaled="0"/>
          </a:gradFill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https://</a:t>
            </a:r>
            <a:r>
              <a:rPr lang="en" sz="1000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staysafeonline.org</a:t>
            </a:r>
            <a:r>
              <a:rPr lang="en" sz="1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/programs/data-privacy-week/</a:t>
            </a:r>
            <a:r>
              <a:rPr lang="en" sz="1000" err="1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dpw</a:t>
            </a:r>
            <a:r>
              <a:rPr lang="en" sz="1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-champion/ </a:t>
            </a:r>
            <a:endParaRPr sz="10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32"/>
          <p:cNvSpPr txBox="1"/>
          <p:nvPr/>
        </p:nvSpPr>
        <p:spPr>
          <a:xfrm>
            <a:off x="4686300" y="9144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RESOURCES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4" name="Google Shape;324;p32"/>
          <p:cNvSpPr txBox="1"/>
          <p:nvPr/>
        </p:nvSpPr>
        <p:spPr>
          <a:xfrm>
            <a:off x="4686300" y="1155825"/>
            <a:ext cx="40005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Become a Champion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25" name="Google Shape;325;p32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2"/>
          <p:cNvSpPr txBox="1"/>
          <p:nvPr/>
        </p:nvSpPr>
        <p:spPr>
          <a:xfrm>
            <a:off x="5196375" y="2572825"/>
            <a:ext cx="3490500" cy="19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oboto"/>
              <a:buChar char="●"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Show your support for Data Privacy Week</a:t>
            </a:r>
            <a:b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Becoming a Champion is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easy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free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Receive a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toolkit of materials exclusively for registered Champions</a:t>
            </a:r>
            <a:b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Organizations: Get your company name listed on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staysafeonline.org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Be among the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first to receive updates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on Data Privacy Week news, events and materials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" y="0"/>
            <a:ext cx="91437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3"/>
          <p:cNvSpPr txBox="1"/>
          <p:nvPr/>
        </p:nvSpPr>
        <p:spPr>
          <a:xfrm>
            <a:off x="571500" y="3858900"/>
            <a:ext cx="81153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Thank you</a:t>
            </a:r>
            <a:endParaRPr sz="35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571500" y="4387200"/>
            <a:ext cx="8115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TO OUR 300+ REGISTERED CHAMPIONS!</a:t>
            </a:r>
            <a:endParaRPr sz="12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34" name="Google Shape;334;p33"/>
          <p:cNvPicPr preferRelativeResize="0"/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685800" y="4809724"/>
            <a:ext cx="2510070" cy="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898" y="4733876"/>
            <a:ext cx="243601" cy="24360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3"/>
          <p:cNvSpPr/>
          <p:nvPr/>
        </p:nvSpPr>
        <p:spPr>
          <a:xfrm flipH="1">
            <a:off x="0" y="0"/>
            <a:ext cx="114300" cy="5143500"/>
          </a:xfrm>
          <a:prstGeom prst="rect">
            <a:avLst/>
          </a:prstGeom>
          <a:gradFill>
            <a:gsLst>
              <a:gs pos="0">
                <a:srgbClr val="00DBFF"/>
              </a:gs>
              <a:gs pos="11000">
                <a:srgbClr val="00DBFF"/>
              </a:gs>
              <a:gs pos="40000">
                <a:srgbClr val="0086CC"/>
              </a:gs>
              <a:gs pos="55000">
                <a:srgbClr val="0068B9"/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Become 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 Champion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571500" y="1029225"/>
            <a:ext cx="388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Sign your company up as a Champion: As a champion you receive a toolkit of these free resources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571500" y="205183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872700" y="1835925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 PDF guide to Data Privacy Week and ways to get involved</a:t>
            </a:r>
            <a:endParaRPr sz="10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4"/>
          <p:cNvSpPr txBox="1"/>
          <p:nvPr/>
        </p:nvSpPr>
        <p:spPr>
          <a:xfrm>
            <a:off x="571500" y="24018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7" name="Google Shape;347;p34"/>
          <p:cNvSpPr txBox="1"/>
          <p:nvPr/>
        </p:nvSpPr>
        <p:spPr>
          <a:xfrm>
            <a:off x="872700" y="21786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Sample social media posts and graphics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34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571500" y="2740427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872700" y="2517171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Logos and Champion badges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34"/>
          <p:cNvSpPr txBox="1"/>
          <p:nvPr/>
        </p:nvSpPr>
        <p:spPr>
          <a:xfrm>
            <a:off x="571500" y="30867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2" name="Google Shape;352;p34"/>
          <p:cNvSpPr txBox="1"/>
          <p:nvPr/>
        </p:nvSpPr>
        <p:spPr>
          <a:xfrm>
            <a:off x="872700" y="28635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Video call backgrounds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Google Shape;353;p34"/>
          <p:cNvSpPr txBox="1"/>
          <p:nvPr/>
        </p:nvSpPr>
        <p:spPr>
          <a:xfrm>
            <a:off x="571500" y="342544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4" name="Google Shape;354;p34"/>
          <p:cNvSpPr txBox="1"/>
          <p:nvPr/>
        </p:nvSpPr>
        <p:spPr>
          <a:xfrm>
            <a:off x="872700" y="320218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press release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Google Shape;355;p34"/>
          <p:cNvSpPr txBox="1"/>
          <p:nvPr/>
        </p:nvSpPr>
        <p:spPr>
          <a:xfrm>
            <a:off x="571500" y="377171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872700" y="354845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email for employees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34"/>
          <p:cNvSpPr txBox="1"/>
          <p:nvPr/>
        </p:nvSpPr>
        <p:spPr>
          <a:xfrm>
            <a:off x="571500" y="41179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8" name="Google Shape;358;p34"/>
          <p:cNvSpPr txBox="1"/>
          <p:nvPr/>
        </p:nvSpPr>
        <p:spPr>
          <a:xfrm>
            <a:off x="872700" y="38947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Posters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34"/>
          <p:cNvSpPr txBox="1"/>
          <p:nvPr/>
        </p:nvSpPr>
        <p:spPr>
          <a:xfrm>
            <a:off x="571500" y="44565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60" name="Google Shape;360;p34"/>
          <p:cNvSpPr txBox="1"/>
          <p:nvPr/>
        </p:nvSpPr>
        <p:spPr>
          <a:xfrm>
            <a:off x="872700" y="42333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Tip Sheets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1" name="Google Shape;361;p34"/>
          <p:cNvPicPr preferRelativeResize="0"/>
          <p:nvPr/>
        </p:nvPicPr>
        <p:blipFill rotWithShape="1">
          <a:blip r:embed="rId3">
            <a:alphaModFix/>
          </a:blip>
          <a:srcRect l="26947" t="7240" r="20827" b="4568"/>
          <a:stretch/>
        </p:blipFill>
        <p:spPr>
          <a:xfrm>
            <a:off x="5306775" y="1464975"/>
            <a:ext cx="2661898" cy="3595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5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Become 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 Champion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68" name="Google Shape;368;p35"/>
          <p:cNvSpPr txBox="1"/>
          <p:nvPr/>
        </p:nvSpPr>
        <p:spPr>
          <a:xfrm>
            <a:off x="571500" y="1029225"/>
            <a:ext cx="388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Sign your company up as a Champion: As a champion you receive a toolkit of these free resources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5"/>
          <p:cNvSpPr txBox="1"/>
          <p:nvPr/>
        </p:nvSpPr>
        <p:spPr>
          <a:xfrm>
            <a:off x="872700" y="1835925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PDF guide to Data Privacy Week and ways to get involved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35"/>
          <p:cNvSpPr txBox="1"/>
          <p:nvPr/>
        </p:nvSpPr>
        <p:spPr>
          <a:xfrm>
            <a:off x="872700" y="21786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Sample social media posts and graphics</a:t>
            </a:r>
            <a:endParaRPr sz="10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p35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5"/>
          <p:cNvSpPr txBox="1"/>
          <p:nvPr/>
        </p:nvSpPr>
        <p:spPr>
          <a:xfrm>
            <a:off x="872700" y="2517171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Logos and Champion badges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5"/>
          <p:cNvSpPr txBox="1"/>
          <p:nvPr/>
        </p:nvSpPr>
        <p:spPr>
          <a:xfrm>
            <a:off x="872700" y="28635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Video call backgrounds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35"/>
          <p:cNvSpPr txBox="1"/>
          <p:nvPr/>
        </p:nvSpPr>
        <p:spPr>
          <a:xfrm>
            <a:off x="872700" y="320218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press release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5"/>
          <p:cNvSpPr txBox="1"/>
          <p:nvPr/>
        </p:nvSpPr>
        <p:spPr>
          <a:xfrm>
            <a:off x="872700" y="354845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email for employees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35"/>
          <p:cNvSpPr txBox="1"/>
          <p:nvPr/>
        </p:nvSpPr>
        <p:spPr>
          <a:xfrm>
            <a:off x="872700" y="38947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Posters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85" name="Google Shape;385;p35"/>
          <p:cNvGrpSpPr/>
          <p:nvPr/>
        </p:nvGrpSpPr>
        <p:grpSpPr>
          <a:xfrm>
            <a:off x="5428175" y="1686075"/>
            <a:ext cx="2230226" cy="3688625"/>
            <a:chOff x="5428175" y="1686075"/>
            <a:chExt cx="2230226" cy="3688625"/>
          </a:xfrm>
        </p:grpSpPr>
        <p:pic>
          <p:nvPicPr>
            <p:cNvPr id="386" name="Google Shape;386;p35"/>
            <p:cNvPicPr preferRelativeResize="0"/>
            <p:nvPr/>
          </p:nvPicPr>
          <p:blipFill rotWithShape="1">
            <a:blip r:embed="rId3">
              <a:alphaModFix/>
            </a:blip>
            <a:srcRect b="21426"/>
            <a:stretch/>
          </p:blipFill>
          <p:spPr>
            <a:xfrm>
              <a:off x="5476425" y="1771700"/>
              <a:ext cx="2117700" cy="3603000"/>
            </a:xfrm>
            <a:prstGeom prst="roundRect">
              <a:avLst>
                <a:gd name="adj" fmla="val 9274"/>
              </a:avLst>
            </a:prstGeom>
            <a:noFill/>
            <a:ln>
              <a:noFill/>
            </a:ln>
          </p:spPr>
        </p:pic>
        <p:pic>
          <p:nvPicPr>
            <p:cNvPr id="387" name="Google Shape;387;p35"/>
            <p:cNvPicPr preferRelativeResize="0"/>
            <p:nvPr/>
          </p:nvPicPr>
          <p:blipFill rotWithShape="1">
            <a:blip r:embed="rId4">
              <a:alphaModFix/>
            </a:blip>
            <a:srcRect b="24834"/>
            <a:stretch/>
          </p:blipFill>
          <p:spPr>
            <a:xfrm>
              <a:off x="5428175" y="1686075"/>
              <a:ext cx="2230226" cy="34574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8" name="Google Shape;388;p35"/>
          <p:cNvSpPr txBox="1"/>
          <p:nvPr/>
        </p:nvSpPr>
        <p:spPr>
          <a:xfrm>
            <a:off x="872700" y="42333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Tip Sheets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344;p34">
            <a:extLst>
              <a:ext uri="{FF2B5EF4-FFF2-40B4-BE49-F238E27FC236}">
                <a16:creationId xmlns:a16="http://schemas.microsoft.com/office/drawing/2014/main" id="{8CDF17CB-D1B4-D28F-363E-29F9B205320A}"/>
              </a:ext>
            </a:extLst>
          </p:cNvPr>
          <p:cNvSpPr txBox="1"/>
          <p:nvPr/>
        </p:nvSpPr>
        <p:spPr>
          <a:xfrm>
            <a:off x="571500" y="205183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" name="Google Shape;346;p34">
            <a:extLst>
              <a:ext uri="{FF2B5EF4-FFF2-40B4-BE49-F238E27FC236}">
                <a16:creationId xmlns:a16="http://schemas.microsoft.com/office/drawing/2014/main" id="{0FC6E946-B439-73F4-47C6-76AB52D7B7D1}"/>
              </a:ext>
            </a:extLst>
          </p:cNvPr>
          <p:cNvSpPr txBox="1"/>
          <p:nvPr/>
        </p:nvSpPr>
        <p:spPr>
          <a:xfrm>
            <a:off x="571500" y="24018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" name="Google Shape;349;p34">
            <a:extLst>
              <a:ext uri="{FF2B5EF4-FFF2-40B4-BE49-F238E27FC236}">
                <a16:creationId xmlns:a16="http://schemas.microsoft.com/office/drawing/2014/main" id="{1ECABC28-0707-9D29-F3DD-330631FABD5C}"/>
              </a:ext>
            </a:extLst>
          </p:cNvPr>
          <p:cNvSpPr txBox="1"/>
          <p:nvPr/>
        </p:nvSpPr>
        <p:spPr>
          <a:xfrm>
            <a:off x="571500" y="2740427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" name="Google Shape;351;p34">
            <a:extLst>
              <a:ext uri="{FF2B5EF4-FFF2-40B4-BE49-F238E27FC236}">
                <a16:creationId xmlns:a16="http://schemas.microsoft.com/office/drawing/2014/main" id="{5C5B8BE1-A521-5F7B-5FFB-B1C1B1A64C85}"/>
              </a:ext>
            </a:extLst>
          </p:cNvPr>
          <p:cNvSpPr txBox="1"/>
          <p:nvPr/>
        </p:nvSpPr>
        <p:spPr>
          <a:xfrm>
            <a:off x="571500" y="30867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" name="Google Shape;353;p34">
            <a:extLst>
              <a:ext uri="{FF2B5EF4-FFF2-40B4-BE49-F238E27FC236}">
                <a16:creationId xmlns:a16="http://schemas.microsoft.com/office/drawing/2014/main" id="{377B5C80-5B04-CF0D-979E-F3F4317649DD}"/>
              </a:ext>
            </a:extLst>
          </p:cNvPr>
          <p:cNvSpPr txBox="1"/>
          <p:nvPr/>
        </p:nvSpPr>
        <p:spPr>
          <a:xfrm>
            <a:off x="571500" y="342544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" name="Google Shape;355;p34">
            <a:extLst>
              <a:ext uri="{FF2B5EF4-FFF2-40B4-BE49-F238E27FC236}">
                <a16:creationId xmlns:a16="http://schemas.microsoft.com/office/drawing/2014/main" id="{9771916A-2F12-2ADC-0C99-587A8600E168}"/>
              </a:ext>
            </a:extLst>
          </p:cNvPr>
          <p:cNvSpPr txBox="1"/>
          <p:nvPr/>
        </p:nvSpPr>
        <p:spPr>
          <a:xfrm>
            <a:off x="571500" y="377171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" name="Google Shape;357;p34">
            <a:extLst>
              <a:ext uri="{FF2B5EF4-FFF2-40B4-BE49-F238E27FC236}">
                <a16:creationId xmlns:a16="http://schemas.microsoft.com/office/drawing/2014/main" id="{C31DE3EE-054E-55AC-3F68-13F6671AD59C}"/>
              </a:ext>
            </a:extLst>
          </p:cNvPr>
          <p:cNvSpPr txBox="1"/>
          <p:nvPr/>
        </p:nvSpPr>
        <p:spPr>
          <a:xfrm>
            <a:off x="571500" y="41179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" name="Google Shape;359;p34">
            <a:extLst>
              <a:ext uri="{FF2B5EF4-FFF2-40B4-BE49-F238E27FC236}">
                <a16:creationId xmlns:a16="http://schemas.microsoft.com/office/drawing/2014/main" id="{8204A4C4-47F3-7187-6070-A0A70C481874}"/>
              </a:ext>
            </a:extLst>
          </p:cNvPr>
          <p:cNvSpPr txBox="1"/>
          <p:nvPr/>
        </p:nvSpPr>
        <p:spPr>
          <a:xfrm>
            <a:off x="571500" y="44565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14" y="1102827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7314" y="1102824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3114" y="1102824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8913" y="1102827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4713" y="1102823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00513" y="1102823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26313" y="1102823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52113" y="1102823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1513" y="2242187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97313" y="2242187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23113" y="2242185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648913" y="2242185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74712" y="2242185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700512" y="2242185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26312" y="2242185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752112" y="2242185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1513" y="3381550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97312" y="3381548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623112" y="3381548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648912" y="3381548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674712" y="3381548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700512" y="3381555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726312" y="3381548"/>
            <a:ext cx="925512" cy="92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752112" y="3381554"/>
            <a:ext cx="925512" cy="925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8"/>
          <p:cNvCxnSpPr/>
          <p:nvPr/>
        </p:nvCxnSpPr>
        <p:spPr>
          <a:xfrm>
            <a:off x="583040" y="3274647"/>
            <a:ext cx="80946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18"/>
          <p:cNvCxnSpPr/>
          <p:nvPr/>
        </p:nvCxnSpPr>
        <p:spPr>
          <a:xfrm>
            <a:off x="571500" y="2135276"/>
            <a:ext cx="80946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18"/>
          <p:cNvCxnSpPr/>
          <p:nvPr/>
        </p:nvCxnSpPr>
        <p:spPr>
          <a:xfrm>
            <a:off x="1547161" y="1102835"/>
            <a:ext cx="0" cy="32043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104;p18"/>
          <p:cNvCxnSpPr/>
          <p:nvPr/>
        </p:nvCxnSpPr>
        <p:spPr>
          <a:xfrm>
            <a:off x="2572960" y="1102835"/>
            <a:ext cx="0" cy="32043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105;p18"/>
          <p:cNvCxnSpPr/>
          <p:nvPr/>
        </p:nvCxnSpPr>
        <p:spPr>
          <a:xfrm>
            <a:off x="3598761" y="1102835"/>
            <a:ext cx="0" cy="32043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" name="Google Shape;106;p18"/>
          <p:cNvCxnSpPr/>
          <p:nvPr/>
        </p:nvCxnSpPr>
        <p:spPr>
          <a:xfrm>
            <a:off x="4622638" y="1102835"/>
            <a:ext cx="0" cy="32043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18"/>
          <p:cNvCxnSpPr/>
          <p:nvPr/>
        </p:nvCxnSpPr>
        <p:spPr>
          <a:xfrm>
            <a:off x="5650362" y="1102835"/>
            <a:ext cx="0" cy="32043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18"/>
          <p:cNvCxnSpPr/>
          <p:nvPr/>
        </p:nvCxnSpPr>
        <p:spPr>
          <a:xfrm>
            <a:off x="6676163" y="1102835"/>
            <a:ext cx="0" cy="32043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18"/>
          <p:cNvCxnSpPr/>
          <p:nvPr/>
        </p:nvCxnSpPr>
        <p:spPr>
          <a:xfrm>
            <a:off x="7701963" y="1102835"/>
            <a:ext cx="0" cy="32043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" name="Google Shape;110;p18"/>
          <p:cNvSpPr txBox="1"/>
          <p:nvPr/>
        </p:nvSpPr>
        <p:spPr>
          <a:xfrm>
            <a:off x="571500" y="457202"/>
            <a:ext cx="8115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Board Members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36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Become 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 Champion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95" name="Google Shape;395;p36"/>
          <p:cNvSpPr txBox="1"/>
          <p:nvPr/>
        </p:nvSpPr>
        <p:spPr>
          <a:xfrm>
            <a:off x="571500" y="1029225"/>
            <a:ext cx="388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Sign your company up as a Champion: As a champion you receive a toolkit of these free resources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7" name="Google Shape;397;p36"/>
          <p:cNvSpPr txBox="1"/>
          <p:nvPr/>
        </p:nvSpPr>
        <p:spPr>
          <a:xfrm>
            <a:off x="872700" y="1835925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PDF guide to Data Privacy Week and ways to get involved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9" name="Google Shape;399;p36"/>
          <p:cNvSpPr txBox="1"/>
          <p:nvPr/>
        </p:nvSpPr>
        <p:spPr>
          <a:xfrm>
            <a:off x="872700" y="21786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Sample social media posts and graphics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p36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6"/>
          <p:cNvSpPr txBox="1"/>
          <p:nvPr/>
        </p:nvSpPr>
        <p:spPr>
          <a:xfrm>
            <a:off x="872700" y="2517171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Logos and Champion badges</a:t>
            </a:r>
            <a:endParaRPr sz="10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36"/>
          <p:cNvSpPr txBox="1"/>
          <p:nvPr/>
        </p:nvSpPr>
        <p:spPr>
          <a:xfrm>
            <a:off x="872700" y="28635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Video call backgrounds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872700" y="320218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press release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36"/>
          <p:cNvSpPr txBox="1"/>
          <p:nvPr/>
        </p:nvSpPr>
        <p:spPr>
          <a:xfrm>
            <a:off x="872700" y="354845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email for employees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36"/>
          <p:cNvSpPr txBox="1"/>
          <p:nvPr/>
        </p:nvSpPr>
        <p:spPr>
          <a:xfrm>
            <a:off x="872700" y="38947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Posters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36"/>
          <p:cNvSpPr txBox="1"/>
          <p:nvPr/>
        </p:nvSpPr>
        <p:spPr>
          <a:xfrm>
            <a:off x="872700" y="42333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Tip Sheets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3" name="Google Shape;4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5775" y="1621800"/>
            <a:ext cx="2524500" cy="33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44;p34">
            <a:extLst>
              <a:ext uri="{FF2B5EF4-FFF2-40B4-BE49-F238E27FC236}">
                <a16:creationId xmlns:a16="http://schemas.microsoft.com/office/drawing/2014/main" id="{40074D3B-9FF1-AE3D-145C-BB04A760A801}"/>
              </a:ext>
            </a:extLst>
          </p:cNvPr>
          <p:cNvSpPr txBox="1"/>
          <p:nvPr/>
        </p:nvSpPr>
        <p:spPr>
          <a:xfrm>
            <a:off x="571500" y="205183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" name="Google Shape;346;p34">
            <a:extLst>
              <a:ext uri="{FF2B5EF4-FFF2-40B4-BE49-F238E27FC236}">
                <a16:creationId xmlns:a16="http://schemas.microsoft.com/office/drawing/2014/main" id="{BD5D6641-C500-5CFE-03E9-439D035A1B32}"/>
              </a:ext>
            </a:extLst>
          </p:cNvPr>
          <p:cNvSpPr txBox="1"/>
          <p:nvPr/>
        </p:nvSpPr>
        <p:spPr>
          <a:xfrm>
            <a:off x="571500" y="24018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" name="Google Shape;349;p34">
            <a:extLst>
              <a:ext uri="{FF2B5EF4-FFF2-40B4-BE49-F238E27FC236}">
                <a16:creationId xmlns:a16="http://schemas.microsoft.com/office/drawing/2014/main" id="{079C2914-E7D3-B5A2-8FA1-F70ADB5AAA7C}"/>
              </a:ext>
            </a:extLst>
          </p:cNvPr>
          <p:cNvSpPr txBox="1"/>
          <p:nvPr/>
        </p:nvSpPr>
        <p:spPr>
          <a:xfrm>
            <a:off x="571500" y="2740427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" name="Google Shape;351;p34">
            <a:extLst>
              <a:ext uri="{FF2B5EF4-FFF2-40B4-BE49-F238E27FC236}">
                <a16:creationId xmlns:a16="http://schemas.microsoft.com/office/drawing/2014/main" id="{B95DA2CF-82C1-0534-EA18-FB36D26D468D}"/>
              </a:ext>
            </a:extLst>
          </p:cNvPr>
          <p:cNvSpPr txBox="1"/>
          <p:nvPr/>
        </p:nvSpPr>
        <p:spPr>
          <a:xfrm>
            <a:off x="571500" y="30867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" name="Google Shape;353;p34">
            <a:extLst>
              <a:ext uri="{FF2B5EF4-FFF2-40B4-BE49-F238E27FC236}">
                <a16:creationId xmlns:a16="http://schemas.microsoft.com/office/drawing/2014/main" id="{BBBA50A2-EEE3-D600-BAE2-54109F62A759}"/>
              </a:ext>
            </a:extLst>
          </p:cNvPr>
          <p:cNvSpPr txBox="1"/>
          <p:nvPr/>
        </p:nvSpPr>
        <p:spPr>
          <a:xfrm>
            <a:off x="571500" y="342544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" name="Google Shape;355;p34">
            <a:extLst>
              <a:ext uri="{FF2B5EF4-FFF2-40B4-BE49-F238E27FC236}">
                <a16:creationId xmlns:a16="http://schemas.microsoft.com/office/drawing/2014/main" id="{8B079079-77F5-17E7-CE5C-DE60200213FD}"/>
              </a:ext>
            </a:extLst>
          </p:cNvPr>
          <p:cNvSpPr txBox="1"/>
          <p:nvPr/>
        </p:nvSpPr>
        <p:spPr>
          <a:xfrm>
            <a:off x="571500" y="377171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" name="Google Shape;357;p34">
            <a:extLst>
              <a:ext uri="{FF2B5EF4-FFF2-40B4-BE49-F238E27FC236}">
                <a16:creationId xmlns:a16="http://schemas.microsoft.com/office/drawing/2014/main" id="{4D0297FF-9157-C522-51A7-115879796E38}"/>
              </a:ext>
            </a:extLst>
          </p:cNvPr>
          <p:cNvSpPr txBox="1"/>
          <p:nvPr/>
        </p:nvSpPr>
        <p:spPr>
          <a:xfrm>
            <a:off x="571500" y="41179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" name="Google Shape;359;p34">
            <a:extLst>
              <a:ext uri="{FF2B5EF4-FFF2-40B4-BE49-F238E27FC236}">
                <a16:creationId xmlns:a16="http://schemas.microsoft.com/office/drawing/2014/main" id="{C412D50B-2EC5-B32F-67C3-51C7C9E98143}"/>
              </a:ext>
            </a:extLst>
          </p:cNvPr>
          <p:cNvSpPr txBox="1"/>
          <p:nvPr/>
        </p:nvSpPr>
        <p:spPr>
          <a:xfrm>
            <a:off x="571500" y="44565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37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Become 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 Champion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571500" y="1029225"/>
            <a:ext cx="388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Sign your company up as a Champion: As a champion you receive a toolkit of these free resources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p37"/>
          <p:cNvSpPr txBox="1"/>
          <p:nvPr/>
        </p:nvSpPr>
        <p:spPr>
          <a:xfrm>
            <a:off x="872700" y="1835925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PDF guide to Data Privacy Week and ways to get involved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4" name="Google Shape;424;p37"/>
          <p:cNvSpPr txBox="1"/>
          <p:nvPr/>
        </p:nvSpPr>
        <p:spPr>
          <a:xfrm>
            <a:off x="872700" y="21786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Sample social media posts and graphics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5" name="Google Shape;425;p37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7"/>
          <p:cNvSpPr txBox="1"/>
          <p:nvPr/>
        </p:nvSpPr>
        <p:spPr>
          <a:xfrm>
            <a:off x="872700" y="2517171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Logos and Champion badges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Google Shape;429;p37"/>
          <p:cNvSpPr txBox="1"/>
          <p:nvPr/>
        </p:nvSpPr>
        <p:spPr>
          <a:xfrm>
            <a:off x="872700" y="28635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Video call backgrounds</a:t>
            </a:r>
            <a:endParaRPr sz="10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1" name="Google Shape;431;p37"/>
          <p:cNvSpPr txBox="1"/>
          <p:nvPr/>
        </p:nvSpPr>
        <p:spPr>
          <a:xfrm>
            <a:off x="872700" y="320218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press release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3" name="Google Shape;433;p37"/>
          <p:cNvSpPr txBox="1"/>
          <p:nvPr/>
        </p:nvSpPr>
        <p:spPr>
          <a:xfrm>
            <a:off x="872700" y="354845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email for employees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5" name="Google Shape;435;p37"/>
          <p:cNvSpPr txBox="1"/>
          <p:nvPr/>
        </p:nvSpPr>
        <p:spPr>
          <a:xfrm>
            <a:off x="872700" y="38947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Posters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37"/>
          <p:cNvSpPr txBox="1"/>
          <p:nvPr/>
        </p:nvSpPr>
        <p:spPr>
          <a:xfrm>
            <a:off x="872700" y="42333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Tip Sheets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8" name="Google Shape;4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300" y="2246382"/>
            <a:ext cx="4000502" cy="22502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44;p34">
            <a:extLst>
              <a:ext uri="{FF2B5EF4-FFF2-40B4-BE49-F238E27FC236}">
                <a16:creationId xmlns:a16="http://schemas.microsoft.com/office/drawing/2014/main" id="{8BB3C0D0-7035-1E8D-37F3-3A59E761F5DA}"/>
              </a:ext>
            </a:extLst>
          </p:cNvPr>
          <p:cNvSpPr txBox="1"/>
          <p:nvPr/>
        </p:nvSpPr>
        <p:spPr>
          <a:xfrm>
            <a:off x="571500" y="205183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" name="Google Shape;346;p34">
            <a:extLst>
              <a:ext uri="{FF2B5EF4-FFF2-40B4-BE49-F238E27FC236}">
                <a16:creationId xmlns:a16="http://schemas.microsoft.com/office/drawing/2014/main" id="{E48DF687-21C1-56D3-ABB7-529E1EBA8BD6}"/>
              </a:ext>
            </a:extLst>
          </p:cNvPr>
          <p:cNvSpPr txBox="1"/>
          <p:nvPr/>
        </p:nvSpPr>
        <p:spPr>
          <a:xfrm>
            <a:off x="571500" y="24018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" name="Google Shape;349;p34">
            <a:extLst>
              <a:ext uri="{FF2B5EF4-FFF2-40B4-BE49-F238E27FC236}">
                <a16:creationId xmlns:a16="http://schemas.microsoft.com/office/drawing/2014/main" id="{C7208426-7C6E-2CAB-4893-6CCD74EA766A}"/>
              </a:ext>
            </a:extLst>
          </p:cNvPr>
          <p:cNvSpPr txBox="1"/>
          <p:nvPr/>
        </p:nvSpPr>
        <p:spPr>
          <a:xfrm>
            <a:off x="571500" y="2740427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" name="Google Shape;351;p34">
            <a:extLst>
              <a:ext uri="{FF2B5EF4-FFF2-40B4-BE49-F238E27FC236}">
                <a16:creationId xmlns:a16="http://schemas.microsoft.com/office/drawing/2014/main" id="{2B34C38E-F5EA-D8C3-3535-8C3627E018E8}"/>
              </a:ext>
            </a:extLst>
          </p:cNvPr>
          <p:cNvSpPr txBox="1"/>
          <p:nvPr/>
        </p:nvSpPr>
        <p:spPr>
          <a:xfrm>
            <a:off x="571500" y="30867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" name="Google Shape;353;p34">
            <a:extLst>
              <a:ext uri="{FF2B5EF4-FFF2-40B4-BE49-F238E27FC236}">
                <a16:creationId xmlns:a16="http://schemas.microsoft.com/office/drawing/2014/main" id="{7A7565EE-9C90-FE42-6FD5-D1D531179849}"/>
              </a:ext>
            </a:extLst>
          </p:cNvPr>
          <p:cNvSpPr txBox="1"/>
          <p:nvPr/>
        </p:nvSpPr>
        <p:spPr>
          <a:xfrm>
            <a:off x="571500" y="342544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" name="Google Shape;355;p34">
            <a:extLst>
              <a:ext uri="{FF2B5EF4-FFF2-40B4-BE49-F238E27FC236}">
                <a16:creationId xmlns:a16="http://schemas.microsoft.com/office/drawing/2014/main" id="{ACC6DE00-55A9-1EFE-CD53-EB1560451B55}"/>
              </a:ext>
            </a:extLst>
          </p:cNvPr>
          <p:cNvSpPr txBox="1"/>
          <p:nvPr/>
        </p:nvSpPr>
        <p:spPr>
          <a:xfrm>
            <a:off x="571500" y="377171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" name="Google Shape;357;p34">
            <a:extLst>
              <a:ext uri="{FF2B5EF4-FFF2-40B4-BE49-F238E27FC236}">
                <a16:creationId xmlns:a16="http://schemas.microsoft.com/office/drawing/2014/main" id="{4570BA5C-27B1-876D-0C5B-7519BCC02CEF}"/>
              </a:ext>
            </a:extLst>
          </p:cNvPr>
          <p:cNvSpPr txBox="1"/>
          <p:nvPr/>
        </p:nvSpPr>
        <p:spPr>
          <a:xfrm>
            <a:off x="571500" y="41179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" name="Google Shape;359;p34">
            <a:extLst>
              <a:ext uri="{FF2B5EF4-FFF2-40B4-BE49-F238E27FC236}">
                <a16:creationId xmlns:a16="http://schemas.microsoft.com/office/drawing/2014/main" id="{F7F99292-4886-3D8B-A43B-09481B0BA098}"/>
              </a:ext>
            </a:extLst>
          </p:cNvPr>
          <p:cNvSpPr txBox="1"/>
          <p:nvPr/>
        </p:nvSpPr>
        <p:spPr>
          <a:xfrm>
            <a:off x="571500" y="44565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8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4" name="Google Shape;444;p38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Become 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 Champion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45" name="Google Shape;445;p38"/>
          <p:cNvSpPr txBox="1"/>
          <p:nvPr/>
        </p:nvSpPr>
        <p:spPr>
          <a:xfrm>
            <a:off x="571500" y="1029225"/>
            <a:ext cx="388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Sign your company up as a Champion: As a champion you receive a toolkit of these free resources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7" name="Google Shape;447;p38"/>
          <p:cNvSpPr txBox="1"/>
          <p:nvPr/>
        </p:nvSpPr>
        <p:spPr>
          <a:xfrm>
            <a:off x="872700" y="1835925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PDF guide to Data Privacy Week and ways to get involved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9" name="Google Shape;449;p38"/>
          <p:cNvSpPr txBox="1"/>
          <p:nvPr/>
        </p:nvSpPr>
        <p:spPr>
          <a:xfrm>
            <a:off x="872700" y="21786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Sample social media posts and graphics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0" name="Google Shape;450;p38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8"/>
          <p:cNvSpPr txBox="1"/>
          <p:nvPr/>
        </p:nvSpPr>
        <p:spPr>
          <a:xfrm>
            <a:off x="872700" y="2517171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Logos and Champion badges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38"/>
          <p:cNvSpPr txBox="1"/>
          <p:nvPr/>
        </p:nvSpPr>
        <p:spPr>
          <a:xfrm>
            <a:off x="872700" y="28635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Video call backgrounds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6" name="Google Shape;456;p38"/>
          <p:cNvSpPr txBox="1"/>
          <p:nvPr/>
        </p:nvSpPr>
        <p:spPr>
          <a:xfrm>
            <a:off x="872700" y="320218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 sample press release</a:t>
            </a:r>
            <a:endParaRPr sz="10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38"/>
          <p:cNvSpPr txBox="1"/>
          <p:nvPr/>
        </p:nvSpPr>
        <p:spPr>
          <a:xfrm>
            <a:off x="872700" y="354845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 sample email for employees</a:t>
            </a:r>
            <a:endParaRPr sz="10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38"/>
          <p:cNvSpPr txBox="1"/>
          <p:nvPr/>
        </p:nvSpPr>
        <p:spPr>
          <a:xfrm>
            <a:off x="872700" y="38947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Posters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2" name="Google Shape;462;p38"/>
          <p:cNvSpPr txBox="1"/>
          <p:nvPr/>
        </p:nvSpPr>
        <p:spPr>
          <a:xfrm>
            <a:off x="872700" y="42333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Tip Sheets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3" name="Google Shape;46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0100" y="1659900"/>
            <a:ext cx="4381500" cy="26033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44;p34">
            <a:extLst>
              <a:ext uri="{FF2B5EF4-FFF2-40B4-BE49-F238E27FC236}">
                <a16:creationId xmlns:a16="http://schemas.microsoft.com/office/drawing/2014/main" id="{A5087EDB-1A8A-430F-495B-9B8FBDCFC1D5}"/>
              </a:ext>
            </a:extLst>
          </p:cNvPr>
          <p:cNvSpPr txBox="1"/>
          <p:nvPr/>
        </p:nvSpPr>
        <p:spPr>
          <a:xfrm>
            <a:off x="571500" y="205183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" name="Google Shape;346;p34">
            <a:extLst>
              <a:ext uri="{FF2B5EF4-FFF2-40B4-BE49-F238E27FC236}">
                <a16:creationId xmlns:a16="http://schemas.microsoft.com/office/drawing/2014/main" id="{EE82ED58-5654-3D42-83A6-EC8D126C7FD2}"/>
              </a:ext>
            </a:extLst>
          </p:cNvPr>
          <p:cNvSpPr txBox="1"/>
          <p:nvPr/>
        </p:nvSpPr>
        <p:spPr>
          <a:xfrm>
            <a:off x="571500" y="24018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" name="Google Shape;349;p34">
            <a:extLst>
              <a:ext uri="{FF2B5EF4-FFF2-40B4-BE49-F238E27FC236}">
                <a16:creationId xmlns:a16="http://schemas.microsoft.com/office/drawing/2014/main" id="{CB865B64-3836-BBFA-34C5-E07396A1511B}"/>
              </a:ext>
            </a:extLst>
          </p:cNvPr>
          <p:cNvSpPr txBox="1"/>
          <p:nvPr/>
        </p:nvSpPr>
        <p:spPr>
          <a:xfrm>
            <a:off x="571500" y="2740427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" name="Google Shape;351;p34">
            <a:extLst>
              <a:ext uri="{FF2B5EF4-FFF2-40B4-BE49-F238E27FC236}">
                <a16:creationId xmlns:a16="http://schemas.microsoft.com/office/drawing/2014/main" id="{5EFF7148-48AB-3544-E875-751F6F5411DA}"/>
              </a:ext>
            </a:extLst>
          </p:cNvPr>
          <p:cNvSpPr txBox="1"/>
          <p:nvPr/>
        </p:nvSpPr>
        <p:spPr>
          <a:xfrm>
            <a:off x="571500" y="30867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" name="Google Shape;353;p34">
            <a:extLst>
              <a:ext uri="{FF2B5EF4-FFF2-40B4-BE49-F238E27FC236}">
                <a16:creationId xmlns:a16="http://schemas.microsoft.com/office/drawing/2014/main" id="{3AE80B25-1B98-2B1D-2490-17A23D5BF0B2}"/>
              </a:ext>
            </a:extLst>
          </p:cNvPr>
          <p:cNvSpPr txBox="1"/>
          <p:nvPr/>
        </p:nvSpPr>
        <p:spPr>
          <a:xfrm>
            <a:off x="571500" y="342544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" name="Google Shape;355;p34">
            <a:extLst>
              <a:ext uri="{FF2B5EF4-FFF2-40B4-BE49-F238E27FC236}">
                <a16:creationId xmlns:a16="http://schemas.microsoft.com/office/drawing/2014/main" id="{1AA7EB5E-C8FE-52EF-3BE6-8A6C9510D519}"/>
              </a:ext>
            </a:extLst>
          </p:cNvPr>
          <p:cNvSpPr txBox="1"/>
          <p:nvPr/>
        </p:nvSpPr>
        <p:spPr>
          <a:xfrm>
            <a:off x="571500" y="377171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" name="Google Shape;357;p34">
            <a:extLst>
              <a:ext uri="{FF2B5EF4-FFF2-40B4-BE49-F238E27FC236}">
                <a16:creationId xmlns:a16="http://schemas.microsoft.com/office/drawing/2014/main" id="{CE896DA2-1A0B-E362-E622-1D12ABAFEECF}"/>
              </a:ext>
            </a:extLst>
          </p:cNvPr>
          <p:cNvSpPr txBox="1"/>
          <p:nvPr/>
        </p:nvSpPr>
        <p:spPr>
          <a:xfrm>
            <a:off x="571500" y="41179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" name="Google Shape;359;p34">
            <a:extLst>
              <a:ext uri="{FF2B5EF4-FFF2-40B4-BE49-F238E27FC236}">
                <a16:creationId xmlns:a16="http://schemas.microsoft.com/office/drawing/2014/main" id="{A096BFB0-0D98-8836-448C-3A6244F00E50}"/>
              </a:ext>
            </a:extLst>
          </p:cNvPr>
          <p:cNvSpPr txBox="1"/>
          <p:nvPr/>
        </p:nvSpPr>
        <p:spPr>
          <a:xfrm>
            <a:off x="571500" y="44565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9" name="Google Shape;469;p39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Become 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 Champion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70" name="Google Shape;470;p39"/>
          <p:cNvSpPr txBox="1"/>
          <p:nvPr/>
        </p:nvSpPr>
        <p:spPr>
          <a:xfrm>
            <a:off x="571500" y="1029225"/>
            <a:ext cx="388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Sign your company up as a Champion: As a champion you receive a toolkit of these free resources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2" name="Google Shape;472;p39"/>
          <p:cNvSpPr txBox="1"/>
          <p:nvPr/>
        </p:nvSpPr>
        <p:spPr>
          <a:xfrm>
            <a:off x="872700" y="1835925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PDF guide to Data Privacy Week and ways to get involved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4" name="Google Shape;474;p39"/>
          <p:cNvSpPr txBox="1"/>
          <p:nvPr/>
        </p:nvSpPr>
        <p:spPr>
          <a:xfrm>
            <a:off x="872700" y="21786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Sample social media posts and graphics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Google Shape;475;p39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9"/>
          <p:cNvSpPr txBox="1"/>
          <p:nvPr/>
        </p:nvSpPr>
        <p:spPr>
          <a:xfrm>
            <a:off x="872700" y="2517171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Logos and Champion badges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9" name="Google Shape;479;p39"/>
          <p:cNvSpPr txBox="1"/>
          <p:nvPr/>
        </p:nvSpPr>
        <p:spPr>
          <a:xfrm>
            <a:off x="872700" y="28635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Video call backgrounds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39"/>
          <p:cNvSpPr txBox="1"/>
          <p:nvPr/>
        </p:nvSpPr>
        <p:spPr>
          <a:xfrm>
            <a:off x="872700" y="320218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press release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3" name="Google Shape;483;p39"/>
          <p:cNvSpPr txBox="1"/>
          <p:nvPr/>
        </p:nvSpPr>
        <p:spPr>
          <a:xfrm>
            <a:off x="872700" y="354845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email for employees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5" name="Google Shape;485;p39"/>
          <p:cNvSpPr txBox="1"/>
          <p:nvPr/>
        </p:nvSpPr>
        <p:spPr>
          <a:xfrm>
            <a:off x="872700" y="38947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Posters</a:t>
            </a:r>
            <a:endParaRPr sz="10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7" name="Google Shape;487;p39"/>
          <p:cNvSpPr txBox="1"/>
          <p:nvPr/>
        </p:nvSpPr>
        <p:spPr>
          <a:xfrm>
            <a:off x="872700" y="42333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Tip Sheets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8" name="Google Shape;488;p39"/>
          <p:cNvPicPr preferRelativeResize="0"/>
          <p:nvPr/>
        </p:nvPicPr>
        <p:blipFill rotWithShape="1">
          <a:blip r:embed="rId3">
            <a:alphaModFix/>
          </a:blip>
          <a:srcRect t="13020"/>
          <a:stretch/>
        </p:blipFill>
        <p:spPr>
          <a:xfrm>
            <a:off x="5239450" y="1521825"/>
            <a:ext cx="2304025" cy="3525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44;p34">
            <a:extLst>
              <a:ext uri="{FF2B5EF4-FFF2-40B4-BE49-F238E27FC236}">
                <a16:creationId xmlns:a16="http://schemas.microsoft.com/office/drawing/2014/main" id="{D096B38E-5889-6D63-8E53-2E0F1BD0463B}"/>
              </a:ext>
            </a:extLst>
          </p:cNvPr>
          <p:cNvSpPr txBox="1"/>
          <p:nvPr/>
        </p:nvSpPr>
        <p:spPr>
          <a:xfrm>
            <a:off x="571500" y="205183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" name="Google Shape;346;p34">
            <a:extLst>
              <a:ext uri="{FF2B5EF4-FFF2-40B4-BE49-F238E27FC236}">
                <a16:creationId xmlns:a16="http://schemas.microsoft.com/office/drawing/2014/main" id="{7925726E-EBF6-D62A-6524-62D69C244803}"/>
              </a:ext>
            </a:extLst>
          </p:cNvPr>
          <p:cNvSpPr txBox="1"/>
          <p:nvPr/>
        </p:nvSpPr>
        <p:spPr>
          <a:xfrm>
            <a:off x="571500" y="24018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" name="Google Shape;349;p34">
            <a:extLst>
              <a:ext uri="{FF2B5EF4-FFF2-40B4-BE49-F238E27FC236}">
                <a16:creationId xmlns:a16="http://schemas.microsoft.com/office/drawing/2014/main" id="{BBA46803-A802-C8D0-19AA-0D2CCDB94F49}"/>
              </a:ext>
            </a:extLst>
          </p:cNvPr>
          <p:cNvSpPr txBox="1"/>
          <p:nvPr/>
        </p:nvSpPr>
        <p:spPr>
          <a:xfrm>
            <a:off x="571500" y="2740427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" name="Google Shape;351;p34">
            <a:extLst>
              <a:ext uri="{FF2B5EF4-FFF2-40B4-BE49-F238E27FC236}">
                <a16:creationId xmlns:a16="http://schemas.microsoft.com/office/drawing/2014/main" id="{45A8C071-388F-A8CA-C180-487C2D6D9B71}"/>
              </a:ext>
            </a:extLst>
          </p:cNvPr>
          <p:cNvSpPr txBox="1"/>
          <p:nvPr/>
        </p:nvSpPr>
        <p:spPr>
          <a:xfrm>
            <a:off x="571500" y="30867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" name="Google Shape;353;p34">
            <a:extLst>
              <a:ext uri="{FF2B5EF4-FFF2-40B4-BE49-F238E27FC236}">
                <a16:creationId xmlns:a16="http://schemas.microsoft.com/office/drawing/2014/main" id="{2A840563-8C83-335D-DCF5-EA81BAAD12AC}"/>
              </a:ext>
            </a:extLst>
          </p:cNvPr>
          <p:cNvSpPr txBox="1"/>
          <p:nvPr/>
        </p:nvSpPr>
        <p:spPr>
          <a:xfrm>
            <a:off x="571500" y="342544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" name="Google Shape;355;p34">
            <a:extLst>
              <a:ext uri="{FF2B5EF4-FFF2-40B4-BE49-F238E27FC236}">
                <a16:creationId xmlns:a16="http://schemas.microsoft.com/office/drawing/2014/main" id="{0222E662-90BF-CBDE-BFD5-779CD4B3EF7D}"/>
              </a:ext>
            </a:extLst>
          </p:cNvPr>
          <p:cNvSpPr txBox="1"/>
          <p:nvPr/>
        </p:nvSpPr>
        <p:spPr>
          <a:xfrm>
            <a:off x="571500" y="377171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" name="Google Shape;357;p34">
            <a:extLst>
              <a:ext uri="{FF2B5EF4-FFF2-40B4-BE49-F238E27FC236}">
                <a16:creationId xmlns:a16="http://schemas.microsoft.com/office/drawing/2014/main" id="{CFA39868-7B01-2B0A-C32A-ABE442A97D72}"/>
              </a:ext>
            </a:extLst>
          </p:cNvPr>
          <p:cNvSpPr txBox="1"/>
          <p:nvPr/>
        </p:nvSpPr>
        <p:spPr>
          <a:xfrm>
            <a:off x="571500" y="41179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" name="Google Shape;359;p34">
            <a:extLst>
              <a:ext uri="{FF2B5EF4-FFF2-40B4-BE49-F238E27FC236}">
                <a16:creationId xmlns:a16="http://schemas.microsoft.com/office/drawing/2014/main" id="{71E82C71-8BE9-2542-24BB-3A5B321C5B93}"/>
              </a:ext>
            </a:extLst>
          </p:cNvPr>
          <p:cNvSpPr txBox="1"/>
          <p:nvPr/>
        </p:nvSpPr>
        <p:spPr>
          <a:xfrm>
            <a:off x="571500" y="44565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0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p40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Become 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 Champion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95" name="Google Shape;495;p40"/>
          <p:cNvSpPr txBox="1"/>
          <p:nvPr/>
        </p:nvSpPr>
        <p:spPr>
          <a:xfrm>
            <a:off x="571500" y="1029225"/>
            <a:ext cx="388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Sign your company up as a Champion: As a champion you receive a toolkit of these free resources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7" name="Google Shape;497;p40"/>
          <p:cNvSpPr txBox="1"/>
          <p:nvPr/>
        </p:nvSpPr>
        <p:spPr>
          <a:xfrm>
            <a:off x="872700" y="1835925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PDF guide to Data Privacy Week and ways to get involved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40"/>
          <p:cNvSpPr txBox="1"/>
          <p:nvPr/>
        </p:nvSpPr>
        <p:spPr>
          <a:xfrm>
            <a:off x="872700" y="21786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Sample social media posts and graphics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40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0"/>
          <p:cNvSpPr txBox="1"/>
          <p:nvPr/>
        </p:nvSpPr>
        <p:spPr>
          <a:xfrm>
            <a:off x="872700" y="2517171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Logos and Champion badges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4" name="Google Shape;504;p40"/>
          <p:cNvSpPr txBox="1"/>
          <p:nvPr/>
        </p:nvSpPr>
        <p:spPr>
          <a:xfrm>
            <a:off x="872700" y="28635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Video call backgrounds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6" name="Google Shape;506;p40"/>
          <p:cNvSpPr txBox="1"/>
          <p:nvPr/>
        </p:nvSpPr>
        <p:spPr>
          <a:xfrm>
            <a:off x="872700" y="320218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press release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8" name="Google Shape;508;p40"/>
          <p:cNvSpPr txBox="1"/>
          <p:nvPr/>
        </p:nvSpPr>
        <p:spPr>
          <a:xfrm>
            <a:off x="872700" y="354845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 sample email for employees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0" name="Google Shape;510;p40"/>
          <p:cNvSpPr txBox="1"/>
          <p:nvPr/>
        </p:nvSpPr>
        <p:spPr>
          <a:xfrm>
            <a:off x="872700" y="3894733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Posters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2" name="Google Shape;512;p40"/>
          <p:cNvSpPr txBox="1"/>
          <p:nvPr/>
        </p:nvSpPr>
        <p:spPr>
          <a:xfrm>
            <a:off x="872700" y="4233308"/>
            <a:ext cx="358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Tip Sheets</a:t>
            </a:r>
            <a:endParaRPr sz="10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3" name="Google Shape;513;p40"/>
          <p:cNvPicPr preferRelativeResize="0"/>
          <p:nvPr/>
        </p:nvPicPr>
        <p:blipFill rotWithShape="1">
          <a:blip r:embed="rId3">
            <a:alphaModFix/>
          </a:blip>
          <a:srcRect l="14347" r="12338"/>
          <a:stretch/>
        </p:blipFill>
        <p:spPr>
          <a:xfrm>
            <a:off x="4898575" y="1857375"/>
            <a:ext cx="3212252" cy="3286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44;p34">
            <a:extLst>
              <a:ext uri="{FF2B5EF4-FFF2-40B4-BE49-F238E27FC236}">
                <a16:creationId xmlns:a16="http://schemas.microsoft.com/office/drawing/2014/main" id="{F81A14C7-59D6-8A28-F328-D489AADB8AEC}"/>
              </a:ext>
            </a:extLst>
          </p:cNvPr>
          <p:cNvSpPr txBox="1"/>
          <p:nvPr/>
        </p:nvSpPr>
        <p:spPr>
          <a:xfrm>
            <a:off x="571500" y="205183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" name="Google Shape;346;p34">
            <a:extLst>
              <a:ext uri="{FF2B5EF4-FFF2-40B4-BE49-F238E27FC236}">
                <a16:creationId xmlns:a16="http://schemas.microsoft.com/office/drawing/2014/main" id="{AC6A3CB3-ED97-8E10-BE6F-C2B9C4D1F7E4}"/>
              </a:ext>
            </a:extLst>
          </p:cNvPr>
          <p:cNvSpPr txBox="1"/>
          <p:nvPr/>
        </p:nvSpPr>
        <p:spPr>
          <a:xfrm>
            <a:off x="571500" y="24018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" name="Google Shape;349;p34">
            <a:extLst>
              <a:ext uri="{FF2B5EF4-FFF2-40B4-BE49-F238E27FC236}">
                <a16:creationId xmlns:a16="http://schemas.microsoft.com/office/drawing/2014/main" id="{725B7AB7-8379-986A-BAFC-A22FC98A2061}"/>
              </a:ext>
            </a:extLst>
          </p:cNvPr>
          <p:cNvSpPr txBox="1"/>
          <p:nvPr/>
        </p:nvSpPr>
        <p:spPr>
          <a:xfrm>
            <a:off x="571500" y="2740427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" name="Google Shape;351;p34">
            <a:extLst>
              <a:ext uri="{FF2B5EF4-FFF2-40B4-BE49-F238E27FC236}">
                <a16:creationId xmlns:a16="http://schemas.microsoft.com/office/drawing/2014/main" id="{86050AEC-BFBC-FC40-6387-0299BF45CD3C}"/>
              </a:ext>
            </a:extLst>
          </p:cNvPr>
          <p:cNvSpPr txBox="1"/>
          <p:nvPr/>
        </p:nvSpPr>
        <p:spPr>
          <a:xfrm>
            <a:off x="571500" y="30867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" name="Google Shape;353;p34">
            <a:extLst>
              <a:ext uri="{FF2B5EF4-FFF2-40B4-BE49-F238E27FC236}">
                <a16:creationId xmlns:a16="http://schemas.microsoft.com/office/drawing/2014/main" id="{DDC5F7A4-E628-A18C-4A68-3A587F09C379}"/>
              </a:ext>
            </a:extLst>
          </p:cNvPr>
          <p:cNvSpPr txBox="1"/>
          <p:nvPr/>
        </p:nvSpPr>
        <p:spPr>
          <a:xfrm>
            <a:off x="571500" y="342544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" name="Google Shape;355;p34">
            <a:extLst>
              <a:ext uri="{FF2B5EF4-FFF2-40B4-BE49-F238E27FC236}">
                <a16:creationId xmlns:a16="http://schemas.microsoft.com/office/drawing/2014/main" id="{37D7B564-8205-27B1-4C01-119648F2E1E6}"/>
              </a:ext>
            </a:extLst>
          </p:cNvPr>
          <p:cNvSpPr txBox="1"/>
          <p:nvPr/>
        </p:nvSpPr>
        <p:spPr>
          <a:xfrm>
            <a:off x="571500" y="377171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" name="Google Shape;357;p34">
            <a:extLst>
              <a:ext uri="{FF2B5EF4-FFF2-40B4-BE49-F238E27FC236}">
                <a16:creationId xmlns:a16="http://schemas.microsoft.com/office/drawing/2014/main" id="{282284C9-3FF5-1EE1-F50C-0A302E0A12C9}"/>
              </a:ext>
            </a:extLst>
          </p:cNvPr>
          <p:cNvSpPr txBox="1"/>
          <p:nvPr/>
        </p:nvSpPr>
        <p:spPr>
          <a:xfrm>
            <a:off x="571500" y="4117990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" name="Google Shape;359;p34">
            <a:extLst>
              <a:ext uri="{FF2B5EF4-FFF2-40B4-BE49-F238E27FC236}">
                <a16:creationId xmlns:a16="http://schemas.microsoft.com/office/drawing/2014/main" id="{BF218F64-5007-9094-DD40-5EF1A21E723A}"/>
              </a:ext>
            </a:extLst>
          </p:cNvPr>
          <p:cNvSpPr txBox="1"/>
          <p:nvPr/>
        </p:nvSpPr>
        <p:spPr>
          <a:xfrm>
            <a:off x="571500" y="4456565"/>
            <a:ext cx="30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41D5"/>
              </a:buClr>
              <a:buSzPts val="1500"/>
              <a:buFont typeface="Montserrat SemiBold"/>
              <a:buNone/>
            </a:pPr>
            <a:r>
              <a:rPr lang="en" sz="1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</a:t>
            </a:r>
            <a:endParaRPr sz="18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1"/>
          <p:cNvSpPr txBox="1"/>
          <p:nvPr/>
        </p:nvSpPr>
        <p:spPr>
          <a:xfrm>
            <a:off x="747313" y="3951217"/>
            <a:ext cx="147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Launch a quiz 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p41"/>
          <p:cNvSpPr txBox="1"/>
          <p:nvPr/>
        </p:nvSpPr>
        <p:spPr>
          <a:xfrm>
            <a:off x="705900" y="4289920"/>
            <a:ext cx="193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Issue a company promotion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41"/>
          <p:cNvSpPr txBox="1"/>
          <p:nvPr/>
        </p:nvSpPr>
        <p:spPr>
          <a:xfrm>
            <a:off x="705900" y="3612520"/>
            <a:ext cx="2883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Host a virtual or in-person training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21" name="Google Shape;521;p41"/>
          <p:cNvGrpSpPr/>
          <p:nvPr/>
        </p:nvGrpSpPr>
        <p:grpSpPr>
          <a:xfrm>
            <a:off x="571500" y="3717004"/>
            <a:ext cx="134400" cy="134400"/>
            <a:chOff x="6963300" y="1968824"/>
            <a:chExt cx="134400" cy="134400"/>
          </a:xfrm>
        </p:grpSpPr>
        <p:sp>
          <p:nvSpPr>
            <p:cNvPr id="522" name="Google Shape;522;p41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41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41"/>
          <p:cNvGrpSpPr/>
          <p:nvPr/>
        </p:nvGrpSpPr>
        <p:grpSpPr>
          <a:xfrm>
            <a:off x="571500" y="4055704"/>
            <a:ext cx="134400" cy="134400"/>
            <a:chOff x="6963300" y="1968824"/>
            <a:chExt cx="134400" cy="134400"/>
          </a:xfrm>
        </p:grpSpPr>
        <p:sp>
          <p:nvSpPr>
            <p:cNvPr id="525" name="Google Shape;525;p41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41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7" name="Google Shape;527;p41"/>
          <p:cNvGrpSpPr/>
          <p:nvPr/>
        </p:nvGrpSpPr>
        <p:grpSpPr>
          <a:xfrm>
            <a:off x="571500" y="4394404"/>
            <a:ext cx="134400" cy="134400"/>
            <a:chOff x="6963300" y="1968824"/>
            <a:chExt cx="134400" cy="134400"/>
          </a:xfrm>
        </p:grpSpPr>
        <p:sp>
          <p:nvSpPr>
            <p:cNvPr id="528" name="Google Shape;528;p41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41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p41"/>
          <p:cNvSpPr txBox="1"/>
          <p:nvPr/>
        </p:nvSpPr>
        <p:spPr>
          <a:xfrm>
            <a:off x="571500" y="219900"/>
            <a:ext cx="811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1" name="Google Shape;531;p41"/>
          <p:cNvPicPr preferRelativeResize="0"/>
          <p:nvPr/>
        </p:nvPicPr>
        <p:blipFill rotWithShape="1">
          <a:blip r:embed="rId3">
            <a:alphaModFix/>
          </a:blip>
          <a:srcRect l="23848" t="5401" r="28767"/>
          <a:stretch/>
        </p:blipFill>
        <p:spPr>
          <a:xfrm>
            <a:off x="4698525" y="0"/>
            <a:ext cx="4445399" cy="51434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32" name="Google Shape;532;p41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1"/>
          <p:cNvSpPr txBox="1"/>
          <p:nvPr/>
        </p:nvSpPr>
        <p:spPr>
          <a:xfrm>
            <a:off x="571500" y="465902"/>
            <a:ext cx="8115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At Work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34" name="Google Shape;534;p41"/>
          <p:cNvSpPr txBox="1"/>
          <p:nvPr/>
        </p:nvSpPr>
        <p:spPr>
          <a:xfrm>
            <a:off x="705900" y="2874705"/>
            <a:ext cx="147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 to intranet site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5" name="Google Shape;535;p41"/>
          <p:cNvSpPr txBox="1"/>
          <p:nvPr/>
        </p:nvSpPr>
        <p:spPr>
          <a:xfrm>
            <a:off x="705900" y="3213407"/>
            <a:ext cx="193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Send an email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p41"/>
          <p:cNvSpPr txBox="1"/>
          <p:nvPr/>
        </p:nvSpPr>
        <p:spPr>
          <a:xfrm>
            <a:off x="705900" y="2536006"/>
            <a:ext cx="2883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 the logo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37" name="Google Shape;537;p41"/>
          <p:cNvGrpSpPr/>
          <p:nvPr/>
        </p:nvGrpSpPr>
        <p:grpSpPr>
          <a:xfrm>
            <a:off x="571500" y="2640491"/>
            <a:ext cx="134400" cy="134400"/>
            <a:chOff x="6963300" y="1968824"/>
            <a:chExt cx="134400" cy="134400"/>
          </a:xfrm>
        </p:grpSpPr>
        <p:sp>
          <p:nvSpPr>
            <p:cNvPr id="538" name="Google Shape;538;p41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41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41"/>
          <p:cNvGrpSpPr/>
          <p:nvPr/>
        </p:nvGrpSpPr>
        <p:grpSpPr>
          <a:xfrm>
            <a:off x="571500" y="2979191"/>
            <a:ext cx="134400" cy="134400"/>
            <a:chOff x="6963300" y="1968824"/>
            <a:chExt cx="134400" cy="134400"/>
          </a:xfrm>
        </p:grpSpPr>
        <p:sp>
          <p:nvSpPr>
            <p:cNvPr id="541" name="Google Shape;541;p41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41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41"/>
          <p:cNvGrpSpPr/>
          <p:nvPr/>
        </p:nvGrpSpPr>
        <p:grpSpPr>
          <a:xfrm>
            <a:off x="571500" y="3317891"/>
            <a:ext cx="134400" cy="134400"/>
            <a:chOff x="6963300" y="1968824"/>
            <a:chExt cx="134400" cy="134400"/>
          </a:xfrm>
        </p:grpSpPr>
        <p:sp>
          <p:nvSpPr>
            <p:cNvPr id="544" name="Google Shape;544;p41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41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6" name="Google Shape;546;p41"/>
          <p:cNvSpPr/>
          <p:nvPr/>
        </p:nvSpPr>
        <p:spPr>
          <a:xfrm>
            <a:off x="4572000" y="3496563"/>
            <a:ext cx="1083600" cy="108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753" y="3754322"/>
            <a:ext cx="568107" cy="5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2"/>
          <p:cNvSpPr txBox="1"/>
          <p:nvPr/>
        </p:nvSpPr>
        <p:spPr>
          <a:xfrm>
            <a:off x="730748" y="3465610"/>
            <a:ext cx="1474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Talk to your kids 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3" name="Google Shape;553;p42"/>
          <p:cNvSpPr txBox="1"/>
          <p:nvPr/>
        </p:nvSpPr>
        <p:spPr>
          <a:xfrm>
            <a:off x="730748" y="4024891"/>
            <a:ext cx="3751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Review the privacy and security settings with members of 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your family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4" name="Google Shape;554;p42"/>
          <p:cNvSpPr txBox="1"/>
          <p:nvPr/>
        </p:nvSpPr>
        <p:spPr>
          <a:xfrm>
            <a:off x="730748" y="2815224"/>
            <a:ext cx="193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Sign up for our newsletter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55" name="Google Shape;555;p42"/>
          <p:cNvGrpSpPr/>
          <p:nvPr/>
        </p:nvGrpSpPr>
        <p:grpSpPr>
          <a:xfrm>
            <a:off x="571500" y="2921365"/>
            <a:ext cx="134400" cy="134400"/>
            <a:chOff x="6963300" y="1968824"/>
            <a:chExt cx="134400" cy="134400"/>
          </a:xfrm>
        </p:grpSpPr>
        <p:sp>
          <p:nvSpPr>
            <p:cNvPr id="556" name="Google Shape;556;p42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42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42"/>
          <p:cNvGrpSpPr/>
          <p:nvPr/>
        </p:nvGrpSpPr>
        <p:grpSpPr>
          <a:xfrm>
            <a:off x="571500" y="3530340"/>
            <a:ext cx="134400" cy="134400"/>
            <a:chOff x="6963300" y="1968824"/>
            <a:chExt cx="134400" cy="134400"/>
          </a:xfrm>
        </p:grpSpPr>
        <p:sp>
          <p:nvSpPr>
            <p:cNvPr id="559" name="Google Shape;559;p42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42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42"/>
          <p:cNvGrpSpPr/>
          <p:nvPr/>
        </p:nvGrpSpPr>
        <p:grpSpPr>
          <a:xfrm>
            <a:off x="571500" y="4139315"/>
            <a:ext cx="134400" cy="134400"/>
            <a:chOff x="6963300" y="1968824"/>
            <a:chExt cx="134400" cy="134400"/>
          </a:xfrm>
        </p:grpSpPr>
        <p:sp>
          <p:nvSpPr>
            <p:cNvPr id="562" name="Google Shape;562;p42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42"/>
          <p:cNvSpPr txBox="1"/>
          <p:nvPr/>
        </p:nvSpPr>
        <p:spPr>
          <a:xfrm>
            <a:off x="571500" y="219900"/>
            <a:ext cx="811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5" name="Google Shape;565;p42"/>
          <p:cNvPicPr preferRelativeResize="0"/>
          <p:nvPr/>
        </p:nvPicPr>
        <p:blipFill rotWithShape="1">
          <a:blip r:embed="rId3">
            <a:alphaModFix/>
          </a:blip>
          <a:srcRect l="29354" r="13041"/>
          <a:stretch/>
        </p:blipFill>
        <p:spPr>
          <a:xfrm>
            <a:off x="4698525" y="0"/>
            <a:ext cx="4445399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66" name="Google Shape;566;p42"/>
          <p:cNvSpPr txBox="1"/>
          <p:nvPr/>
        </p:nvSpPr>
        <p:spPr>
          <a:xfrm>
            <a:off x="571500" y="465902"/>
            <a:ext cx="8115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At Home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7" name="Google Shape;567;p42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2"/>
          <p:cNvSpPr/>
          <p:nvPr/>
        </p:nvSpPr>
        <p:spPr>
          <a:xfrm>
            <a:off x="4572000" y="3496563"/>
            <a:ext cx="1083600" cy="108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350" y="3765900"/>
            <a:ext cx="516900" cy="5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3"/>
          <p:cNvSpPr txBox="1"/>
          <p:nvPr/>
        </p:nvSpPr>
        <p:spPr>
          <a:xfrm>
            <a:off x="755596" y="3449047"/>
            <a:ext cx="202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Use #DataPrivacyWeek 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5" name="Google Shape;575;p43"/>
          <p:cNvSpPr txBox="1"/>
          <p:nvPr/>
        </p:nvSpPr>
        <p:spPr>
          <a:xfrm>
            <a:off x="705900" y="4041457"/>
            <a:ext cx="3751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Use our sample social media posts and graphics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p43"/>
          <p:cNvSpPr txBox="1"/>
          <p:nvPr/>
        </p:nvSpPr>
        <p:spPr>
          <a:xfrm>
            <a:off x="755596" y="2815224"/>
            <a:ext cx="193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Post privacy tips 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6" name="Google Shape;586;p43"/>
          <p:cNvSpPr txBox="1"/>
          <p:nvPr/>
        </p:nvSpPr>
        <p:spPr>
          <a:xfrm>
            <a:off x="571500" y="219900"/>
            <a:ext cx="811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7" name="Google Shape;587;p43"/>
          <p:cNvPicPr preferRelativeResize="0"/>
          <p:nvPr/>
        </p:nvPicPr>
        <p:blipFill rotWithShape="1">
          <a:blip r:embed="rId3">
            <a:alphaModFix/>
          </a:blip>
          <a:srcRect t="20699" b="2294"/>
          <a:stretch/>
        </p:blipFill>
        <p:spPr>
          <a:xfrm>
            <a:off x="4698525" y="0"/>
            <a:ext cx="4445397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88" name="Google Shape;588;p43"/>
          <p:cNvSpPr txBox="1"/>
          <p:nvPr/>
        </p:nvSpPr>
        <p:spPr>
          <a:xfrm>
            <a:off x="571500" y="465902"/>
            <a:ext cx="8115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On Social Media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89" name="Google Shape;589;p43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43"/>
          <p:cNvSpPr/>
          <p:nvPr/>
        </p:nvSpPr>
        <p:spPr>
          <a:xfrm>
            <a:off x="4572000" y="3496563"/>
            <a:ext cx="1083600" cy="108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" name="Google Shape;59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272" y="3734823"/>
            <a:ext cx="579050" cy="579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555;p42">
            <a:extLst>
              <a:ext uri="{FF2B5EF4-FFF2-40B4-BE49-F238E27FC236}">
                <a16:creationId xmlns:a16="http://schemas.microsoft.com/office/drawing/2014/main" id="{4662ADB5-16EA-8443-C6AC-FE020E8943A7}"/>
              </a:ext>
            </a:extLst>
          </p:cNvPr>
          <p:cNvGrpSpPr/>
          <p:nvPr/>
        </p:nvGrpSpPr>
        <p:grpSpPr>
          <a:xfrm>
            <a:off x="571500" y="2921365"/>
            <a:ext cx="134400" cy="134400"/>
            <a:chOff x="6963300" y="1968824"/>
            <a:chExt cx="134400" cy="134400"/>
          </a:xfrm>
        </p:grpSpPr>
        <p:sp>
          <p:nvSpPr>
            <p:cNvPr id="3" name="Google Shape;556;p42">
              <a:extLst>
                <a:ext uri="{FF2B5EF4-FFF2-40B4-BE49-F238E27FC236}">
                  <a16:creationId xmlns:a16="http://schemas.microsoft.com/office/drawing/2014/main" id="{656ABA88-D288-491F-AA5F-C1A73637D8B3}"/>
                </a:ext>
              </a:extLst>
            </p:cNvPr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557;p42">
              <a:extLst>
                <a:ext uri="{FF2B5EF4-FFF2-40B4-BE49-F238E27FC236}">
                  <a16:creationId xmlns:a16="http://schemas.microsoft.com/office/drawing/2014/main" id="{EB03F0FE-57A6-8816-4726-D5EB0D67D700}"/>
                </a:ext>
              </a:extLst>
            </p:cNvPr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558;p42">
            <a:extLst>
              <a:ext uri="{FF2B5EF4-FFF2-40B4-BE49-F238E27FC236}">
                <a16:creationId xmlns:a16="http://schemas.microsoft.com/office/drawing/2014/main" id="{72C629A9-3943-0E31-EECA-50587CED4BCD}"/>
              </a:ext>
            </a:extLst>
          </p:cNvPr>
          <p:cNvGrpSpPr/>
          <p:nvPr/>
        </p:nvGrpSpPr>
        <p:grpSpPr>
          <a:xfrm>
            <a:off x="571500" y="3530340"/>
            <a:ext cx="134400" cy="134400"/>
            <a:chOff x="6963300" y="1968824"/>
            <a:chExt cx="134400" cy="134400"/>
          </a:xfrm>
        </p:grpSpPr>
        <p:sp>
          <p:nvSpPr>
            <p:cNvPr id="6" name="Google Shape;559;p42">
              <a:extLst>
                <a:ext uri="{FF2B5EF4-FFF2-40B4-BE49-F238E27FC236}">
                  <a16:creationId xmlns:a16="http://schemas.microsoft.com/office/drawing/2014/main" id="{0BF2F31C-FDCD-926A-892F-E5B9FA8AF51C}"/>
                </a:ext>
              </a:extLst>
            </p:cNvPr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560;p42">
              <a:extLst>
                <a:ext uri="{FF2B5EF4-FFF2-40B4-BE49-F238E27FC236}">
                  <a16:creationId xmlns:a16="http://schemas.microsoft.com/office/drawing/2014/main" id="{10291BDF-AB04-2B2A-617A-A562D9ADFC5E}"/>
                </a:ext>
              </a:extLst>
            </p:cNvPr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561;p42">
            <a:extLst>
              <a:ext uri="{FF2B5EF4-FFF2-40B4-BE49-F238E27FC236}">
                <a16:creationId xmlns:a16="http://schemas.microsoft.com/office/drawing/2014/main" id="{886EBD09-B26A-C507-4D09-30ED5FCFE517}"/>
              </a:ext>
            </a:extLst>
          </p:cNvPr>
          <p:cNvGrpSpPr/>
          <p:nvPr/>
        </p:nvGrpSpPr>
        <p:grpSpPr>
          <a:xfrm>
            <a:off x="571500" y="4139315"/>
            <a:ext cx="134400" cy="134400"/>
            <a:chOff x="6963300" y="1968824"/>
            <a:chExt cx="134400" cy="134400"/>
          </a:xfrm>
        </p:grpSpPr>
        <p:sp>
          <p:nvSpPr>
            <p:cNvPr id="9" name="Google Shape;562;p42">
              <a:extLst>
                <a:ext uri="{FF2B5EF4-FFF2-40B4-BE49-F238E27FC236}">
                  <a16:creationId xmlns:a16="http://schemas.microsoft.com/office/drawing/2014/main" id="{B5D0D3E4-142E-E24E-9530-ACA142CA9BE5}"/>
                </a:ext>
              </a:extLst>
            </p:cNvPr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563;p42">
              <a:extLst>
                <a:ext uri="{FF2B5EF4-FFF2-40B4-BE49-F238E27FC236}">
                  <a16:creationId xmlns:a16="http://schemas.microsoft.com/office/drawing/2014/main" id="{C102827B-898A-0E8F-FD29-4FAD653060B4}"/>
                </a:ext>
              </a:extLst>
            </p:cNvPr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4"/>
          <p:cNvSpPr txBox="1"/>
          <p:nvPr/>
        </p:nvSpPr>
        <p:spPr>
          <a:xfrm>
            <a:off x="705900" y="3216525"/>
            <a:ext cx="3751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Use our Online Safety Volunteer toolkit and videos: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https://staysafeonline.org/programs/cybersecurity-awareness-month/teach-others-how-to-stay-safe-online/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7" name="Google Shape;597;p44"/>
          <p:cNvSpPr txBox="1"/>
          <p:nvPr/>
        </p:nvSpPr>
        <p:spPr>
          <a:xfrm>
            <a:off x="730748" y="4041457"/>
            <a:ext cx="3751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Share additional resources as takeaways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8" name="Google Shape;598;p44"/>
          <p:cNvSpPr txBox="1"/>
          <p:nvPr/>
        </p:nvSpPr>
        <p:spPr>
          <a:xfrm>
            <a:off x="705900" y="2815224"/>
            <a:ext cx="3751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Teach others about how to manage and secure their data.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8" name="Google Shape;608;p44"/>
          <p:cNvSpPr txBox="1"/>
          <p:nvPr/>
        </p:nvSpPr>
        <p:spPr>
          <a:xfrm>
            <a:off x="571500" y="219900"/>
            <a:ext cx="811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9" name="Google Shape;609;p44"/>
          <p:cNvPicPr preferRelativeResize="0"/>
          <p:nvPr/>
        </p:nvPicPr>
        <p:blipFill rotWithShape="1">
          <a:blip r:embed="rId4">
            <a:alphaModFix/>
          </a:blip>
          <a:srcRect l="21198" r="21198"/>
          <a:stretch/>
        </p:blipFill>
        <p:spPr>
          <a:xfrm>
            <a:off x="4698525" y="0"/>
            <a:ext cx="4445399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10" name="Google Shape;610;p44"/>
          <p:cNvSpPr txBox="1"/>
          <p:nvPr/>
        </p:nvSpPr>
        <p:spPr>
          <a:xfrm>
            <a:off x="571500" y="465902"/>
            <a:ext cx="8115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In Your Community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11" name="Google Shape;611;p44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44"/>
          <p:cNvSpPr/>
          <p:nvPr/>
        </p:nvSpPr>
        <p:spPr>
          <a:xfrm>
            <a:off x="4572000" y="3496563"/>
            <a:ext cx="1083600" cy="108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0560" y="3771601"/>
            <a:ext cx="646480" cy="64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555;p42">
            <a:extLst>
              <a:ext uri="{FF2B5EF4-FFF2-40B4-BE49-F238E27FC236}">
                <a16:creationId xmlns:a16="http://schemas.microsoft.com/office/drawing/2014/main" id="{7DBF33C5-F9D6-82CD-CAF2-9958F693A732}"/>
              </a:ext>
            </a:extLst>
          </p:cNvPr>
          <p:cNvGrpSpPr/>
          <p:nvPr/>
        </p:nvGrpSpPr>
        <p:grpSpPr>
          <a:xfrm>
            <a:off x="571500" y="2921365"/>
            <a:ext cx="134400" cy="134400"/>
            <a:chOff x="6963300" y="1968824"/>
            <a:chExt cx="134400" cy="134400"/>
          </a:xfrm>
        </p:grpSpPr>
        <p:sp>
          <p:nvSpPr>
            <p:cNvPr id="3" name="Google Shape;556;p42">
              <a:extLst>
                <a:ext uri="{FF2B5EF4-FFF2-40B4-BE49-F238E27FC236}">
                  <a16:creationId xmlns:a16="http://schemas.microsoft.com/office/drawing/2014/main" id="{F2F9BC62-F0AF-E51A-426B-D98CFE0A6E1B}"/>
                </a:ext>
              </a:extLst>
            </p:cNvPr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557;p42">
              <a:extLst>
                <a:ext uri="{FF2B5EF4-FFF2-40B4-BE49-F238E27FC236}">
                  <a16:creationId xmlns:a16="http://schemas.microsoft.com/office/drawing/2014/main" id="{F9483960-0095-BE03-2863-21E9A9C797F2}"/>
                </a:ext>
              </a:extLst>
            </p:cNvPr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558;p42">
            <a:extLst>
              <a:ext uri="{FF2B5EF4-FFF2-40B4-BE49-F238E27FC236}">
                <a16:creationId xmlns:a16="http://schemas.microsoft.com/office/drawing/2014/main" id="{6D730121-5FF0-B7FA-B13D-A7451E7FBFE2}"/>
              </a:ext>
            </a:extLst>
          </p:cNvPr>
          <p:cNvGrpSpPr/>
          <p:nvPr/>
        </p:nvGrpSpPr>
        <p:grpSpPr>
          <a:xfrm>
            <a:off x="571500" y="3530340"/>
            <a:ext cx="134400" cy="134400"/>
            <a:chOff x="6963300" y="1968824"/>
            <a:chExt cx="134400" cy="134400"/>
          </a:xfrm>
        </p:grpSpPr>
        <p:sp>
          <p:nvSpPr>
            <p:cNvPr id="6" name="Google Shape;559;p42">
              <a:extLst>
                <a:ext uri="{FF2B5EF4-FFF2-40B4-BE49-F238E27FC236}">
                  <a16:creationId xmlns:a16="http://schemas.microsoft.com/office/drawing/2014/main" id="{9F332AF0-8F9E-B472-7022-0C10C781E1D3}"/>
                </a:ext>
              </a:extLst>
            </p:cNvPr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560;p42">
              <a:extLst>
                <a:ext uri="{FF2B5EF4-FFF2-40B4-BE49-F238E27FC236}">
                  <a16:creationId xmlns:a16="http://schemas.microsoft.com/office/drawing/2014/main" id="{3640A858-182C-E81C-50F1-B8215EFFD3A3}"/>
                </a:ext>
              </a:extLst>
            </p:cNvPr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561;p42">
            <a:extLst>
              <a:ext uri="{FF2B5EF4-FFF2-40B4-BE49-F238E27FC236}">
                <a16:creationId xmlns:a16="http://schemas.microsoft.com/office/drawing/2014/main" id="{9779EB62-2285-AEB4-5EDB-69246711087F}"/>
              </a:ext>
            </a:extLst>
          </p:cNvPr>
          <p:cNvGrpSpPr/>
          <p:nvPr/>
        </p:nvGrpSpPr>
        <p:grpSpPr>
          <a:xfrm>
            <a:off x="571500" y="4139315"/>
            <a:ext cx="134400" cy="134400"/>
            <a:chOff x="6963300" y="1968824"/>
            <a:chExt cx="134400" cy="134400"/>
          </a:xfrm>
        </p:grpSpPr>
        <p:sp>
          <p:nvSpPr>
            <p:cNvPr id="9" name="Google Shape;562;p42">
              <a:extLst>
                <a:ext uri="{FF2B5EF4-FFF2-40B4-BE49-F238E27FC236}">
                  <a16:creationId xmlns:a16="http://schemas.microsoft.com/office/drawing/2014/main" id="{CF7CFA14-EC65-0D7C-0352-F82A35BE60B2}"/>
                </a:ext>
              </a:extLst>
            </p:cNvPr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563;p42">
              <a:extLst>
                <a:ext uri="{FF2B5EF4-FFF2-40B4-BE49-F238E27FC236}">
                  <a16:creationId xmlns:a16="http://schemas.microsoft.com/office/drawing/2014/main" id="{A73B3758-BF57-7523-5023-3A1DE69867DF}"/>
                </a:ext>
              </a:extLst>
            </p:cNvPr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5"/>
          <p:cNvSpPr txBox="1"/>
          <p:nvPr/>
        </p:nvSpPr>
        <p:spPr>
          <a:xfrm>
            <a:off x="571500" y="1288300"/>
            <a:ext cx="3886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HOW TO GET INVOLVED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9" name="Google Shape;619;p45"/>
          <p:cNvSpPr txBox="1"/>
          <p:nvPr/>
        </p:nvSpPr>
        <p:spPr>
          <a:xfrm>
            <a:off x="571500" y="1529725"/>
            <a:ext cx="3886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Talking About Data Privacy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20" name="Google Shape;620;p45"/>
          <p:cNvSpPr txBox="1"/>
          <p:nvPr/>
        </p:nvSpPr>
        <p:spPr>
          <a:xfrm>
            <a:off x="5302375" y="1082206"/>
            <a:ext cx="286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Actionable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1" name="Google Shape;621;p45"/>
          <p:cNvSpPr txBox="1"/>
          <p:nvPr/>
        </p:nvSpPr>
        <p:spPr>
          <a:xfrm>
            <a:off x="5302375" y="1783681"/>
            <a:ext cx="286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Positive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2" name="Google Shape;622;p45"/>
          <p:cNvSpPr txBox="1"/>
          <p:nvPr/>
        </p:nvSpPr>
        <p:spPr>
          <a:xfrm>
            <a:off x="5302375" y="2529556"/>
            <a:ext cx="286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Empowering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3" name="Google Shape;623;p45"/>
          <p:cNvSpPr/>
          <p:nvPr/>
        </p:nvSpPr>
        <p:spPr>
          <a:xfrm>
            <a:off x="4686300" y="1077592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01</a:t>
            </a:r>
            <a:endParaRPr sz="17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24" name="Google Shape;624;p45"/>
          <p:cNvSpPr/>
          <p:nvPr/>
        </p:nvSpPr>
        <p:spPr>
          <a:xfrm>
            <a:off x="4686288" y="1823467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02</a:t>
            </a:r>
            <a:endParaRPr sz="17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25" name="Google Shape;625;p45"/>
          <p:cNvSpPr/>
          <p:nvPr/>
        </p:nvSpPr>
        <p:spPr>
          <a:xfrm>
            <a:off x="4686288" y="2569342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03</a:t>
            </a:r>
            <a:endParaRPr sz="17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26" name="Google Shape;626;p45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45"/>
          <p:cNvSpPr txBox="1"/>
          <p:nvPr/>
        </p:nvSpPr>
        <p:spPr>
          <a:xfrm>
            <a:off x="571500" y="2566850"/>
            <a:ext cx="38862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Be…</a:t>
            </a:r>
            <a:endParaRPr sz="1200">
              <a:solidFill>
                <a:schemeClr val="accent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28" name="Google Shape;628;p45"/>
          <p:cNvSpPr txBox="1"/>
          <p:nvPr/>
        </p:nvSpPr>
        <p:spPr>
          <a:xfrm>
            <a:off x="5302375" y="3275431"/>
            <a:ext cx="286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Simple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9" name="Google Shape;629;p45"/>
          <p:cNvSpPr/>
          <p:nvPr/>
        </p:nvSpPr>
        <p:spPr>
          <a:xfrm>
            <a:off x="4686288" y="3315217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04</a:t>
            </a:r>
            <a:endParaRPr sz="17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30" name="Google Shape;630;p45"/>
          <p:cNvSpPr txBox="1"/>
          <p:nvPr/>
        </p:nvSpPr>
        <p:spPr>
          <a:xfrm>
            <a:off x="5302375" y="4021306"/>
            <a:ext cx="286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Realistic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1" name="Google Shape;631;p45"/>
          <p:cNvSpPr/>
          <p:nvPr/>
        </p:nvSpPr>
        <p:spPr>
          <a:xfrm>
            <a:off x="4686288" y="4061092"/>
            <a:ext cx="510900" cy="51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05</a:t>
            </a:r>
            <a:endParaRPr sz="17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/>
          <p:nvPr/>
        </p:nvSpPr>
        <p:spPr>
          <a:xfrm>
            <a:off x="5111311" y="2261175"/>
            <a:ext cx="40326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About Data Privacy Week</a:t>
            </a:r>
            <a:endParaRPr sz="12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5111311" y="2747094"/>
            <a:ext cx="40326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Take Control of your Data</a:t>
            </a:r>
            <a:endParaRPr sz="12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5111311" y="3233013"/>
            <a:ext cx="40326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How to Get Involved</a:t>
            </a:r>
            <a:endParaRPr sz="12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5111311" y="3718931"/>
            <a:ext cx="40326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Upcoming Events</a:t>
            </a:r>
            <a:endParaRPr sz="12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5111311" y="4204850"/>
            <a:ext cx="40326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Additional Resources</a:t>
            </a:r>
            <a:endParaRPr sz="12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571500" y="1002300"/>
            <a:ext cx="8115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latin typeface="Roboto Black"/>
                <a:ea typeface="Roboto Black"/>
                <a:cs typeface="Roboto Black"/>
                <a:sym typeface="Roboto Black"/>
              </a:rPr>
              <a:t>HOW TO GET INVOLVED IN​ DATA PRIVACY WEEK 2024​</a:t>
            </a:r>
            <a:endParaRPr sz="1200">
              <a:solidFill>
                <a:schemeClr val="accent4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571500" y="457200"/>
            <a:ext cx="81153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Agenda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4686300" y="2261200"/>
            <a:ext cx="4254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01</a:t>
            </a:r>
            <a:endParaRPr sz="12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4686300" y="2747119"/>
            <a:ext cx="4254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02</a:t>
            </a:r>
            <a:endParaRPr sz="12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4686300" y="3233038"/>
            <a:ext cx="4254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03</a:t>
            </a:r>
            <a:endParaRPr sz="12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4686300" y="3718956"/>
            <a:ext cx="4254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04</a:t>
            </a:r>
            <a:endParaRPr sz="12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4686300" y="4204875"/>
            <a:ext cx="425400" cy="3591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05</a:t>
            </a:r>
            <a:endParaRPr sz="1200">
              <a:solidFill>
                <a:schemeClr val="lt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7" name="Google Shape;127;p19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6"/>
          <p:cNvSpPr txBox="1"/>
          <p:nvPr/>
        </p:nvSpPr>
        <p:spPr>
          <a:xfrm>
            <a:off x="419100" y="2138650"/>
            <a:ext cx="14610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CFF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04</a:t>
            </a:r>
            <a:endParaRPr sz="7200">
              <a:solidFill>
                <a:srgbClr val="CCFF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37" name="Google Shape;637;p46"/>
          <p:cNvSpPr txBox="1"/>
          <p:nvPr/>
        </p:nvSpPr>
        <p:spPr>
          <a:xfrm>
            <a:off x="1833000" y="2368018"/>
            <a:ext cx="6853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Upcoming Events</a:t>
            </a:r>
            <a:endParaRPr sz="35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7"/>
          <p:cNvSpPr/>
          <p:nvPr/>
        </p:nvSpPr>
        <p:spPr>
          <a:xfrm>
            <a:off x="119050" y="-75"/>
            <a:ext cx="9006300" cy="5143500"/>
          </a:xfrm>
          <a:prstGeom prst="rect">
            <a:avLst/>
          </a:prstGeom>
          <a:solidFill>
            <a:srgbClr val="0223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7"/>
          <p:cNvSpPr txBox="1"/>
          <p:nvPr/>
        </p:nvSpPr>
        <p:spPr>
          <a:xfrm>
            <a:off x="571500" y="914400"/>
            <a:ext cx="4114800" cy="1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TALKING</a:t>
            </a:r>
            <a:br>
              <a:rPr lang="en" sz="6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6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</a:t>
            </a:r>
            <a:endParaRPr sz="6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4" name="Google Shape;64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101" y="1016100"/>
            <a:ext cx="3115699" cy="311115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47"/>
          <p:cNvSpPr txBox="1"/>
          <p:nvPr/>
        </p:nvSpPr>
        <p:spPr>
          <a:xfrm>
            <a:off x="571500" y="2912650"/>
            <a:ext cx="388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DAILY CONVERSATIONS ABOUT KEEPING YOUR DATA PRIVATE AND SAFE!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6" name="Google Shape;646;p47"/>
          <p:cNvSpPr txBox="1"/>
          <p:nvPr/>
        </p:nvSpPr>
        <p:spPr>
          <a:xfrm>
            <a:off x="571500" y="4202700"/>
            <a:ext cx="388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January 22 — 26, 2024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8"/>
          <p:cNvSpPr txBox="1"/>
          <p:nvPr/>
        </p:nvSpPr>
        <p:spPr>
          <a:xfrm>
            <a:off x="419100" y="2138650"/>
            <a:ext cx="14610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CFF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05</a:t>
            </a:r>
            <a:endParaRPr sz="7200">
              <a:solidFill>
                <a:srgbClr val="CCFF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52" name="Google Shape;652;p48"/>
          <p:cNvSpPr txBox="1"/>
          <p:nvPr/>
        </p:nvSpPr>
        <p:spPr>
          <a:xfrm>
            <a:off x="1833000" y="2368018"/>
            <a:ext cx="6853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Additional Resources</a:t>
            </a:r>
            <a:endParaRPr sz="35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9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ADDITIONAL RESOURCES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8" name="Google Shape;658;p49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For more information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59" name="Google Shape;659;p49"/>
          <p:cNvSpPr txBox="1"/>
          <p:nvPr/>
        </p:nvSpPr>
        <p:spPr>
          <a:xfrm>
            <a:off x="4686300" y="1740450"/>
            <a:ext cx="316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ON DATA PRIVACY WEEK: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0" name="Google Shape;660;p49"/>
          <p:cNvSpPr txBox="1"/>
          <p:nvPr/>
        </p:nvSpPr>
        <p:spPr>
          <a:xfrm>
            <a:off x="4686425" y="2079150"/>
            <a:ext cx="400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National Cybersecurity Alliance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https://staysafeonline.org/programs/data-privacy-week/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1" name="Google Shape;661;p49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49"/>
          <p:cNvPicPr preferRelativeResize="0"/>
          <p:nvPr/>
        </p:nvPicPr>
        <p:blipFill rotWithShape="1">
          <a:blip r:embed="rId4">
            <a:alphaModFix/>
          </a:blip>
          <a:srcRect l="5634" r="5634"/>
          <a:stretch/>
        </p:blipFill>
        <p:spPr>
          <a:xfrm>
            <a:off x="860883" y="1217138"/>
            <a:ext cx="3302100" cy="1880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663" name="Google Shape;663;p49"/>
          <p:cNvPicPr preferRelativeResize="0"/>
          <p:nvPr/>
        </p:nvPicPr>
        <p:blipFill rotWithShape="1">
          <a:blip r:embed="rId5">
            <a:alphaModFix/>
          </a:blip>
          <a:srcRect t="12747" b="2044"/>
          <a:stretch/>
        </p:blipFill>
        <p:spPr>
          <a:xfrm>
            <a:off x="728613" y="1093786"/>
            <a:ext cx="3555047" cy="2955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0"/>
          <p:cNvSpPr txBox="1"/>
          <p:nvPr/>
        </p:nvSpPr>
        <p:spPr>
          <a:xfrm>
            <a:off x="5715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ADDITIONAL RESOURCES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9" name="Google Shape;669;p50"/>
          <p:cNvSpPr txBox="1"/>
          <p:nvPr/>
        </p:nvSpPr>
        <p:spPr>
          <a:xfrm>
            <a:off x="5715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For more</a:t>
            </a:r>
            <a:b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advice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70" name="Google Shape;670;p50"/>
          <p:cNvSpPr txBox="1"/>
          <p:nvPr/>
        </p:nvSpPr>
        <p:spPr>
          <a:xfrm>
            <a:off x="571500" y="1740450"/>
            <a:ext cx="316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ON PRIVACY AND SECURITY: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50"/>
          <p:cNvSpPr txBox="1"/>
          <p:nvPr/>
        </p:nvSpPr>
        <p:spPr>
          <a:xfrm>
            <a:off x="571625" y="2079150"/>
            <a:ext cx="400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Federal Trade Commission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https://consumer.ftc.gov/identity-theft-and-online-security/online-privacy-and-security 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50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50"/>
          <p:cNvPicPr preferRelativeResize="0"/>
          <p:nvPr/>
        </p:nvPicPr>
        <p:blipFill rotWithShape="1">
          <a:blip r:embed="rId4">
            <a:alphaModFix/>
          </a:blip>
          <a:srcRect t="-1261" b="6429"/>
          <a:stretch/>
        </p:blipFill>
        <p:spPr>
          <a:xfrm>
            <a:off x="5028233" y="1217138"/>
            <a:ext cx="3302100" cy="1880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674" name="Google Shape;674;p50"/>
          <p:cNvPicPr preferRelativeResize="0"/>
          <p:nvPr/>
        </p:nvPicPr>
        <p:blipFill rotWithShape="1">
          <a:blip r:embed="rId5">
            <a:alphaModFix/>
          </a:blip>
          <a:srcRect t="12747" b="2044"/>
          <a:stretch/>
        </p:blipFill>
        <p:spPr>
          <a:xfrm>
            <a:off x="4895963" y="1093786"/>
            <a:ext cx="3555047" cy="2955914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0"/>
          <p:cNvSpPr txBox="1"/>
          <p:nvPr/>
        </p:nvSpPr>
        <p:spPr>
          <a:xfrm>
            <a:off x="571563" y="2981425"/>
            <a:ext cx="316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EN ESPAÑOL: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6" name="Google Shape;676;p50"/>
          <p:cNvSpPr txBox="1"/>
          <p:nvPr/>
        </p:nvSpPr>
        <p:spPr>
          <a:xfrm>
            <a:off x="571688" y="3320125"/>
            <a:ext cx="400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Federal Trade Commission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https://consumidor.ftc.gov/robo-de-identidad-y-seguridad-en-linea/privacidad-y-seguridad-en-linea 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1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ADDITIONAL RESOURCES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2" name="Google Shape;682;p51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For privacy information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3" name="Google Shape;683;p51"/>
          <p:cNvSpPr txBox="1"/>
          <p:nvPr/>
        </p:nvSpPr>
        <p:spPr>
          <a:xfrm>
            <a:off x="4686300" y="1740450"/>
            <a:ext cx="316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ON CONNECTED DEVICES: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4" name="Google Shape;684;p51"/>
          <p:cNvSpPr txBox="1"/>
          <p:nvPr/>
        </p:nvSpPr>
        <p:spPr>
          <a:xfrm>
            <a:off x="4686425" y="2079150"/>
            <a:ext cx="400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Mozilla *Privacy Not Included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https://foundation.mozilla.org/en/privacynotincluded/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5" name="Google Shape;685;p51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4">
            <a:alphaModFix/>
          </a:blip>
          <a:srcRect l="9074" t="-2126" r="7446" b="23670"/>
          <a:stretch/>
        </p:blipFill>
        <p:spPr>
          <a:xfrm>
            <a:off x="860883" y="1217138"/>
            <a:ext cx="3302100" cy="1880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687" name="Google Shape;687;p51"/>
          <p:cNvPicPr preferRelativeResize="0"/>
          <p:nvPr/>
        </p:nvPicPr>
        <p:blipFill rotWithShape="1">
          <a:blip r:embed="rId5">
            <a:alphaModFix/>
          </a:blip>
          <a:srcRect t="12747" b="2044"/>
          <a:stretch/>
        </p:blipFill>
        <p:spPr>
          <a:xfrm>
            <a:off x="728613" y="1093786"/>
            <a:ext cx="3555047" cy="2955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2"/>
          <p:cNvSpPr txBox="1"/>
          <p:nvPr/>
        </p:nvSpPr>
        <p:spPr>
          <a:xfrm>
            <a:off x="5715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ADDITIONAL RESOURCES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3" name="Google Shape;693;p52"/>
          <p:cNvSpPr txBox="1"/>
          <p:nvPr/>
        </p:nvSpPr>
        <p:spPr>
          <a:xfrm>
            <a:off x="5715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For privacy 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professionals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94" name="Google Shape;694;p52"/>
          <p:cNvSpPr txBox="1"/>
          <p:nvPr/>
        </p:nvSpPr>
        <p:spPr>
          <a:xfrm>
            <a:off x="571625" y="1740450"/>
            <a:ext cx="400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International Association of Privacy Professionals (IAPP)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https://iapp.org/store/knowledgenets/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5" name="Google Shape;695;p52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52"/>
          <p:cNvPicPr preferRelativeResize="0"/>
          <p:nvPr/>
        </p:nvPicPr>
        <p:blipFill rotWithShape="1">
          <a:blip r:embed="rId4">
            <a:alphaModFix/>
          </a:blip>
          <a:srcRect t="-2461" b="14231"/>
          <a:stretch/>
        </p:blipFill>
        <p:spPr>
          <a:xfrm>
            <a:off x="5028233" y="1217138"/>
            <a:ext cx="3302100" cy="1880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697" name="Google Shape;697;p52"/>
          <p:cNvPicPr preferRelativeResize="0"/>
          <p:nvPr/>
        </p:nvPicPr>
        <p:blipFill rotWithShape="1">
          <a:blip r:embed="rId5">
            <a:alphaModFix/>
          </a:blip>
          <a:srcRect t="12747" b="2044"/>
          <a:stretch/>
        </p:blipFill>
        <p:spPr>
          <a:xfrm>
            <a:off x="4895963" y="1093786"/>
            <a:ext cx="3555047" cy="2955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3"/>
          <p:cNvSpPr txBox="1"/>
          <p:nvPr/>
        </p:nvSpPr>
        <p:spPr>
          <a:xfrm>
            <a:off x="4686300" y="219900"/>
            <a:ext cx="400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ADDITIONAL RESOURCES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3" name="Google Shape;703;p53"/>
          <p:cNvSpPr txBox="1"/>
          <p:nvPr/>
        </p:nvSpPr>
        <p:spPr>
          <a:xfrm>
            <a:off x="4686300" y="457200"/>
            <a:ext cx="40005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For the latest privacy news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4" name="Google Shape;704;p53"/>
          <p:cNvSpPr txBox="1"/>
          <p:nvPr/>
        </p:nvSpPr>
        <p:spPr>
          <a:xfrm>
            <a:off x="4686425" y="1740450"/>
            <a:ext cx="4000500" cy="10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Consumer Reports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https://www.consumerreports.org/issue/data-privacy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9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DuckDuckGo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u="sng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https://spreadprivacy.com/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5" name="Google Shape;705;p53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p53"/>
          <p:cNvPicPr preferRelativeResize="0"/>
          <p:nvPr/>
        </p:nvPicPr>
        <p:blipFill rotWithShape="1">
          <a:blip r:embed="rId5">
            <a:alphaModFix/>
          </a:blip>
          <a:srcRect l="680" t="-1127" r="3497" b="3936"/>
          <a:stretch/>
        </p:blipFill>
        <p:spPr>
          <a:xfrm>
            <a:off x="860883" y="1217138"/>
            <a:ext cx="3302100" cy="1880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707" name="Google Shape;707;p53"/>
          <p:cNvPicPr preferRelativeResize="0"/>
          <p:nvPr/>
        </p:nvPicPr>
        <p:blipFill rotWithShape="1">
          <a:blip r:embed="rId6">
            <a:alphaModFix/>
          </a:blip>
          <a:srcRect t="12747" b="2044"/>
          <a:stretch/>
        </p:blipFill>
        <p:spPr>
          <a:xfrm>
            <a:off x="728613" y="1093786"/>
            <a:ext cx="3555047" cy="2955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4"/>
          <p:cNvSpPr txBox="1"/>
          <p:nvPr/>
        </p:nvSpPr>
        <p:spPr>
          <a:xfrm>
            <a:off x="4686310" y="2225550"/>
            <a:ext cx="4000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Sponsorships are still available!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3" name="Google Shape;713;p54"/>
          <p:cNvSpPr txBox="1"/>
          <p:nvPr/>
        </p:nvSpPr>
        <p:spPr>
          <a:xfrm>
            <a:off x="4686249" y="2571750"/>
            <a:ext cx="4000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Please contact </a:t>
            </a:r>
            <a:br>
              <a:rPr lang="en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Lucas@staysafeonline.org</a:t>
            </a:r>
            <a:r>
              <a:rPr lang="en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for more information</a:t>
            </a:r>
            <a:endParaRPr sz="1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4" name="Google Shape;71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450" y="2126386"/>
            <a:ext cx="2894102" cy="890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5" name="Google Shape;715;p54"/>
          <p:cNvCxnSpPr/>
          <p:nvPr/>
        </p:nvCxnSpPr>
        <p:spPr>
          <a:xfrm rot="10800000">
            <a:off x="4169900" y="1965588"/>
            <a:ext cx="0" cy="1212300"/>
          </a:xfrm>
          <a:prstGeom prst="straightConnector1">
            <a:avLst/>
          </a:prstGeom>
          <a:noFill/>
          <a:ln w="12700" cap="flat" cmpd="sng">
            <a:solidFill>
              <a:srgbClr val="33333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5"/>
          <p:cNvSpPr txBox="1"/>
          <p:nvPr/>
        </p:nvSpPr>
        <p:spPr>
          <a:xfrm>
            <a:off x="5463900" y="641993"/>
            <a:ext cx="310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StaySafeOnline.org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1" name="Google Shape;721;p55"/>
          <p:cNvSpPr txBox="1"/>
          <p:nvPr/>
        </p:nvSpPr>
        <p:spPr>
          <a:xfrm>
            <a:off x="5463900" y="457193"/>
            <a:ext cx="310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Website</a:t>
            </a:r>
            <a:endParaRPr sz="1200">
              <a:solidFill>
                <a:srgbClr val="8080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2" name="Google Shape;722;p55"/>
          <p:cNvSpPr txBox="1"/>
          <p:nvPr/>
        </p:nvSpPr>
        <p:spPr>
          <a:xfrm>
            <a:off x="5463900" y="1376996"/>
            <a:ext cx="310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@staysafeonline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3" name="Google Shape;723;p55"/>
          <p:cNvSpPr txBox="1"/>
          <p:nvPr/>
        </p:nvSpPr>
        <p:spPr>
          <a:xfrm>
            <a:off x="5463900" y="1192196"/>
            <a:ext cx="310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Twitter</a:t>
            </a:r>
            <a:endParaRPr sz="1200">
              <a:solidFill>
                <a:srgbClr val="80808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24" name="Google Shape;724;p55"/>
          <p:cNvSpPr txBox="1"/>
          <p:nvPr/>
        </p:nvSpPr>
        <p:spPr>
          <a:xfrm>
            <a:off x="5463900" y="2111998"/>
            <a:ext cx="310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/staysafeonline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5" name="Google Shape;725;p55"/>
          <p:cNvSpPr txBox="1"/>
          <p:nvPr/>
        </p:nvSpPr>
        <p:spPr>
          <a:xfrm>
            <a:off x="5463900" y="1927198"/>
            <a:ext cx="310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Facebook</a:t>
            </a:r>
            <a:endParaRPr sz="1200">
              <a:solidFill>
                <a:srgbClr val="80808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26" name="Google Shape;726;p55"/>
          <p:cNvSpPr txBox="1"/>
          <p:nvPr/>
        </p:nvSpPr>
        <p:spPr>
          <a:xfrm>
            <a:off x="5463900" y="2847001"/>
            <a:ext cx="310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/national-cyber-security-alliance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Google Shape;727;p55"/>
          <p:cNvSpPr txBox="1"/>
          <p:nvPr/>
        </p:nvSpPr>
        <p:spPr>
          <a:xfrm>
            <a:off x="5463900" y="2662201"/>
            <a:ext cx="310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LinkedIn</a:t>
            </a:r>
            <a:endParaRPr sz="1200">
              <a:solidFill>
                <a:srgbClr val="80808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28" name="Google Shape;728;p55"/>
          <p:cNvSpPr txBox="1"/>
          <p:nvPr/>
        </p:nvSpPr>
        <p:spPr>
          <a:xfrm>
            <a:off x="5463900" y="3582003"/>
            <a:ext cx="310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natlcybersecurityalliance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9" name="Google Shape;729;p55"/>
          <p:cNvSpPr txBox="1"/>
          <p:nvPr/>
        </p:nvSpPr>
        <p:spPr>
          <a:xfrm>
            <a:off x="5463900" y="3397203"/>
            <a:ext cx="310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Instagram</a:t>
            </a:r>
            <a:endParaRPr sz="1200">
              <a:solidFill>
                <a:srgbClr val="80808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30" name="Google Shape;730;p55"/>
          <p:cNvSpPr txBox="1"/>
          <p:nvPr/>
        </p:nvSpPr>
        <p:spPr>
          <a:xfrm>
            <a:off x="5463900" y="4317006"/>
            <a:ext cx="310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info@staysafeonline.org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1" name="Google Shape;731;p55"/>
          <p:cNvSpPr txBox="1"/>
          <p:nvPr/>
        </p:nvSpPr>
        <p:spPr>
          <a:xfrm>
            <a:off x="5463900" y="4132206"/>
            <a:ext cx="310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rPr>
              <a:t>Email</a:t>
            </a:r>
            <a:endParaRPr sz="1200">
              <a:solidFill>
                <a:srgbClr val="80808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732" name="Google Shape;732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500" y="2217465"/>
            <a:ext cx="3543299" cy="45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1500" y="4017903"/>
            <a:ext cx="1800343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20"/>
          <p:cNvCxnSpPr/>
          <p:nvPr/>
        </p:nvCxnSpPr>
        <p:spPr>
          <a:xfrm>
            <a:off x="5318050" y="429900"/>
            <a:ext cx="0" cy="41640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l="9657" t="467" r="9657"/>
          <a:stretch/>
        </p:blipFill>
        <p:spPr>
          <a:xfrm>
            <a:off x="571500" y="220275"/>
            <a:ext cx="2355300" cy="388170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134" name="Google Shape;134;p20"/>
          <p:cNvSpPr txBox="1"/>
          <p:nvPr/>
        </p:nvSpPr>
        <p:spPr>
          <a:xfrm>
            <a:off x="3167875" y="1198450"/>
            <a:ext cx="197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It will be uploaded to staysafeonline.org ​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3187425" y="2137800"/>
            <a:ext cx="197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Presentation slides will be made available to download​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5492125" y="1257625"/>
            <a:ext cx="31812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PLEASE NOTE…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5425850" y="1499050"/>
            <a:ext cx="32475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This webinar is being recorded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5492125" y="2571750"/>
            <a:ext cx="318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Please use the Q&amp;A chat box to ask any questions​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l="46748" r="20977"/>
          <a:stretch/>
        </p:blipFill>
        <p:spPr>
          <a:xfrm>
            <a:off x="571500" y="0"/>
            <a:ext cx="2355300" cy="41019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2F2F2"/>
          </a:solidFill>
          <a:ln>
            <a:noFill/>
          </a:ln>
        </p:spPr>
      </p:pic>
      <p:grpSp>
        <p:nvGrpSpPr>
          <p:cNvPr id="140" name="Google Shape;140;p20"/>
          <p:cNvGrpSpPr/>
          <p:nvPr/>
        </p:nvGrpSpPr>
        <p:grpSpPr>
          <a:xfrm>
            <a:off x="2656963" y="2137800"/>
            <a:ext cx="510900" cy="510900"/>
            <a:chOff x="2999863" y="3102325"/>
            <a:chExt cx="510900" cy="510900"/>
          </a:xfrm>
        </p:grpSpPr>
        <p:sp>
          <p:nvSpPr>
            <p:cNvPr id="141" name="Google Shape;141;p20"/>
            <p:cNvSpPr/>
            <p:nvPr/>
          </p:nvSpPr>
          <p:spPr>
            <a:xfrm>
              <a:off x="2999863" y="3102325"/>
              <a:ext cx="510900" cy="510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" name="Google Shape;142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49307" y="3277855"/>
              <a:ext cx="212049" cy="1598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20"/>
          <p:cNvGrpSpPr/>
          <p:nvPr/>
        </p:nvGrpSpPr>
        <p:grpSpPr>
          <a:xfrm>
            <a:off x="2656963" y="1198450"/>
            <a:ext cx="510900" cy="510900"/>
            <a:chOff x="2999863" y="3102325"/>
            <a:chExt cx="510900" cy="510900"/>
          </a:xfrm>
        </p:grpSpPr>
        <p:sp>
          <p:nvSpPr>
            <p:cNvPr id="144" name="Google Shape;144;p20"/>
            <p:cNvSpPr/>
            <p:nvPr/>
          </p:nvSpPr>
          <p:spPr>
            <a:xfrm>
              <a:off x="2999863" y="3102325"/>
              <a:ext cx="510900" cy="510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" name="Google Shape;145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49307" y="3277855"/>
              <a:ext cx="212049" cy="1598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20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150" y="457200"/>
            <a:ext cx="4120868" cy="41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/>
          <p:nvPr/>
        </p:nvSpPr>
        <p:spPr>
          <a:xfrm>
            <a:off x="571500" y="2572825"/>
            <a:ext cx="3886200" cy="1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Our alliance stands for the safe and secure use of all technology.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We encourage everyone to do their part to prevent digital wrongdoing of any kind.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We build strong partnerships, educate and inspire all to 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take action to protect ourselves, our families, organizations </a:t>
            </a:r>
            <a:b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and nations.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9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Only together can we realize a more secure, interconnected world.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571500" y="219900"/>
            <a:ext cx="811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ABOUT US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571500" y="457200"/>
            <a:ext cx="81153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We empower a more secure, interconnected world.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59" name="Google Shape;159;p22"/>
          <p:cNvSpPr/>
          <p:nvPr/>
        </p:nvSpPr>
        <p:spPr>
          <a:xfrm rot="10800000">
            <a:off x="8450990" y="339293"/>
            <a:ext cx="235800" cy="2358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175" y="2727313"/>
            <a:ext cx="989117" cy="98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6274" y="2991533"/>
            <a:ext cx="1539389" cy="45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5">
            <a:alphaModFix/>
          </a:blip>
          <a:srcRect t="38595" b="34452"/>
          <a:stretch/>
        </p:blipFill>
        <p:spPr>
          <a:xfrm>
            <a:off x="5111175" y="3839056"/>
            <a:ext cx="2124058" cy="57248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7412046" y="3714986"/>
            <a:ext cx="1132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1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HBCU</a:t>
            </a:r>
            <a:br>
              <a:rPr lang="en" sz="11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1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Career</a:t>
            </a:r>
            <a:br>
              <a:rPr lang="en" sz="11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" sz="11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Program</a:t>
            </a:r>
            <a:endParaRPr sz="11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/>
        </p:nvSpPr>
        <p:spPr>
          <a:xfrm>
            <a:off x="393587" y="2138651"/>
            <a:ext cx="12615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CFF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01</a:t>
            </a:r>
            <a:endParaRPr sz="7200">
              <a:solidFill>
                <a:srgbClr val="CCFF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1833000" y="2351009"/>
            <a:ext cx="6853800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About Data Privacy Week​</a:t>
            </a:r>
            <a:endParaRPr sz="35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/>
        </p:nvSpPr>
        <p:spPr>
          <a:xfrm>
            <a:off x="571509" y="219900"/>
            <a:ext cx="38859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ABOUT DATA PRIVACY WEEK​</a:t>
            </a:r>
            <a:endParaRPr sz="8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571500" y="457200"/>
            <a:ext cx="38859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Data Privacy Week Overview​</a:t>
            </a:r>
            <a:endParaRPr sz="35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747313" y="2695989"/>
            <a:ext cx="285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Expansion of Data Privacy Day.​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705900" y="3227781"/>
            <a:ext cx="375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Began in the United States and Canada in January 2008 as an extension of Data Protection Day in Europe. ​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705900" y="3781900"/>
            <a:ext cx="375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Commemorates the Jan. 28, 1981 signing of Convention 108, the first legally binding international treaty dealing with privacy and data protection. ​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9" name="Google Shape;179;p24"/>
          <p:cNvGrpSpPr/>
          <p:nvPr/>
        </p:nvGrpSpPr>
        <p:grpSpPr>
          <a:xfrm>
            <a:off x="571500" y="2784689"/>
            <a:ext cx="134400" cy="134401"/>
            <a:chOff x="6963300" y="1968824"/>
            <a:chExt cx="134400" cy="134400"/>
          </a:xfrm>
        </p:grpSpPr>
        <p:sp>
          <p:nvSpPr>
            <p:cNvPr id="180" name="Google Shape;180;p24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24"/>
          <p:cNvGrpSpPr/>
          <p:nvPr/>
        </p:nvGrpSpPr>
        <p:grpSpPr>
          <a:xfrm>
            <a:off x="571500" y="3363906"/>
            <a:ext cx="134400" cy="134401"/>
            <a:chOff x="6963300" y="1968824"/>
            <a:chExt cx="134400" cy="134400"/>
          </a:xfrm>
        </p:grpSpPr>
        <p:sp>
          <p:nvSpPr>
            <p:cNvPr id="183" name="Google Shape;183;p24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24"/>
          <p:cNvGrpSpPr/>
          <p:nvPr/>
        </p:nvGrpSpPr>
        <p:grpSpPr>
          <a:xfrm>
            <a:off x="571500" y="3988027"/>
            <a:ext cx="134400" cy="134401"/>
            <a:chOff x="6963300" y="1968824"/>
            <a:chExt cx="134400" cy="134400"/>
          </a:xfrm>
        </p:grpSpPr>
        <p:sp>
          <p:nvSpPr>
            <p:cNvPr id="186" name="Google Shape;186;p24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24"/>
          <p:cNvSpPr txBox="1"/>
          <p:nvPr/>
        </p:nvSpPr>
        <p:spPr>
          <a:xfrm>
            <a:off x="4845548" y="2679424"/>
            <a:ext cx="285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Spreads awareness about online privacy 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4820700" y="3153238"/>
            <a:ext cx="375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Educates citizens on how to manage their personal information and keep it secure.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4820700" y="3781900"/>
            <a:ext cx="375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Encourages businesses to respect data and be more transparent about how they collect and use customer data.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1" name="Google Shape;191;p24"/>
          <p:cNvGrpSpPr/>
          <p:nvPr/>
        </p:nvGrpSpPr>
        <p:grpSpPr>
          <a:xfrm>
            <a:off x="4686300" y="2784689"/>
            <a:ext cx="134400" cy="134401"/>
            <a:chOff x="6963300" y="1968824"/>
            <a:chExt cx="134400" cy="134400"/>
          </a:xfrm>
        </p:grpSpPr>
        <p:sp>
          <p:nvSpPr>
            <p:cNvPr id="192" name="Google Shape;192;p24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24"/>
          <p:cNvGrpSpPr/>
          <p:nvPr/>
        </p:nvGrpSpPr>
        <p:grpSpPr>
          <a:xfrm>
            <a:off x="4686300" y="3363906"/>
            <a:ext cx="134400" cy="134401"/>
            <a:chOff x="6963300" y="1968824"/>
            <a:chExt cx="134400" cy="134400"/>
          </a:xfrm>
        </p:grpSpPr>
        <p:sp>
          <p:nvSpPr>
            <p:cNvPr id="195" name="Google Shape;195;p24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24"/>
          <p:cNvGrpSpPr/>
          <p:nvPr/>
        </p:nvGrpSpPr>
        <p:grpSpPr>
          <a:xfrm>
            <a:off x="4686300" y="3988027"/>
            <a:ext cx="134400" cy="134401"/>
            <a:chOff x="6963300" y="1968824"/>
            <a:chExt cx="134400" cy="134400"/>
          </a:xfrm>
        </p:grpSpPr>
        <p:sp>
          <p:nvSpPr>
            <p:cNvPr id="198" name="Google Shape;198;p24"/>
            <p:cNvSpPr/>
            <p:nvPr/>
          </p:nvSpPr>
          <p:spPr>
            <a:xfrm>
              <a:off x="6963300" y="1968824"/>
              <a:ext cx="134400" cy="1344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6994950" y="2000474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/>
          <p:nvPr/>
        </p:nvSpPr>
        <p:spPr>
          <a:xfrm>
            <a:off x="419100" y="2138650"/>
            <a:ext cx="13590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CFF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02</a:t>
            </a:r>
            <a:endParaRPr sz="7200">
              <a:solidFill>
                <a:srgbClr val="CCFF00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1833000" y="2248026"/>
            <a:ext cx="68538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Data Privacy Week 2024 Theme:</a:t>
            </a:r>
            <a:endParaRPr sz="35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>
            <a:off x="1833000" y="2764926"/>
            <a:ext cx="6853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TAKE CONTROL OF YOUR DATA</a:t>
            </a:r>
            <a:endParaRPr sz="120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CA - Decks">
  <a:themeElements>
    <a:clrScheme name="Office">
      <a:dk1>
        <a:srgbClr val="00DBFF"/>
      </a:dk1>
      <a:lt1>
        <a:srgbClr val="5DA9DD"/>
      </a:lt1>
      <a:dk2>
        <a:srgbClr val="0086CC"/>
      </a:dk2>
      <a:lt2>
        <a:srgbClr val="0068B9"/>
      </a:lt2>
      <a:accent1>
        <a:srgbClr val="FF339E"/>
      </a:accent1>
      <a:accent2>
        <a:srgbClr val="CC297E"/>
      </a:accent2>
      <a:accent3>
        <a:srgbClr val="B2246E"/>
      </a:accent3>
      <a:accent4>
        <a:srgbClr val="991F5F"/>
      </a:accent4>
      <a:accent5>
        <a:srgbClr val="EEEEEE"/>
      </a:accent5>
      <a:accent6>
        <a:srgbClr val="CCCCCC"/>
      </a:accent6>
      <a:hlink>
        <a:srgbClr val="CCFF00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EC09791422F46A0CA895AA2337969" ma:contentTypeVersion="14" ma:contentTypeDescription="Create a new document." ma:contentTypeScope="" ma:versionID="dcdbd30e118b421810535b1c34ed5866">
  <xsd:schema xmlns:xsd="http://www.w3.org/2001/XMLSchema" xmlns:xs="http://www.w3.org/2001/XMLSchema" xmlns:p="http://schemas.microsoft.com/office/2006/metadata/properties" xmlns:ns2="2e83c83b-443e-4c50-886e-b856215d32ce" xmlns:ns3="ca26b175-f8b8-4c15-bf17-d0c780995103" targetNamespace="http://schemas.microsoft.com/office/2006/metadata/properties" ma:root="true" ma:fieldsID="2143cf3ebb40dd88644ea125e142de9a" ns2:_="" ns3:_="">
    <xsd:import namespace="2e83c83b-443e-4c50-886e-b856215d32ce"/>
    <xsd:import namespace="ca26b175-f8b8-4c15-bf17-d0c7809951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3c83b-443e-4c50-886e-b856215d3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96a6cfb-9b93-49a6-86c9-d30aef086b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6b175-f8b8-4c15-bf17-d0c78099510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9980bd8-f8db-42d0-af1a-87a8b18b5678}" ma:internalName="TaxCatchAll" ma:showField="CatchAllData" ma:web="ca26b175-f8b8-4c15-bf17-d0c7809951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AA5CDB-1FA9-401B-8B93-3824D1A8E9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B3F7E8-0CF7-4E2A-B0B1-C73625243A8F}">
  <ds:schemaRefs>
    <ds:schemaRef ds:uri="2e83c83b-443e-4c50-886e-b856215d32ce"/>
    <ds:schemaRef ds:uri="ca26b175-f8b8-4c15-bf17-d0c7809951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39</Slides>
  <Notes>39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NCA - Decks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5</cp:revision>
  <dcterms:modified xsi:type="dcterms:W3CDTF">2023-12-15T20:17:09Z</dcterms:modified>
</cp:coreProperties>
</file>